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6" r:id="rId2"/>
    <p:sldId id="309" r:id="rId3"/>
    <p:sldId id="307" r:id="rId4"/>
    <p:sldId id="308" r:id="rId5"/>
    <p:sldId id="257" r:id="rId6"/>
    <p:sldId id="259" r:id="rId7"/>
    <p:sldId id="260" r:id="rId8"/>
    <p:sldId id="285" r:id="rId9"/>
    <p:sldId id="293" r:id="rId10"/>
    <p:sldId id="263" r:id="rId11"/>
    <p:sldId id="264" r:id="rId12"/>
    <p:sldId id="265" r:id="rId13"/>
    <p:sldId id="298" r:id="rId14"/>
    <p:sldId id="267" r:id="rId15"/>
    <p:sldId id="282" r:id="rId16"/>
    <p:sldId id="311" r:id="rId17"/>
    <p:sldId id="300" r:id="rId18"/>
    <p:sldId id="283" r:id="rId19"/>
    <p:sldId id="273" r:id="rId20"/>
    <p:sldId id="274" r:id="rId21"/>
    <p:sldId id="275" r:id="rId22"/>
    <p:sldId id="276" r:id="rId23"/>
    <p:sldId id="301" r:id="rId24"/>
    <p:sldId id="310" r:id="rId25"/>
    <p:sldId id="312" r:id="rId26"/>
    <p:sldId id="313" r:id="rId27"/>
    <p:sldId id="279" r:id="rId28"/>
    <p:sldId id="31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65D"/>
    <a:srgbClr val="987D38"/>
    <a:srgbClr val="A88A3E"/>
    <a:srgbClr val="B19141"/>
    <a:srgbClr val="C9AF6D"/>
    <a:srgbClr val="207262"/>
    <a:srgbClr val="99CC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082" autoAdjust="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679EA09C-7F30-42E1-97F8-F2B23CA3E4DE}" type="datetimeFigureOut">
              <a:rPr lang="en-US"/>
              <a:pPr/>
              <a:t>3/15/2010</a:t>
            </a:fld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3200FFA5-751E-4C09-8402-28088B767B6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F7863AF-7181-4762-8096-F0F4293711E1}" type="datetimeFigureOut">
              <a:rPr lang="en-US"/>
              <a:pPr/>
              <a:t>3/15/2010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32A5377B-A3F3-456D-89E9-623B8F1D9C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Messaging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E2D55655-1A53-4DBC-A8D0-ECB9061C10B0}" type="slidenum">
              <a:rPr lang="en-US" sz="1300">
                <a:latin typeface="Gill Sans MT" pitchFamily="34" charset="0"/>
              </a:rPr>
              <a:pPr algn="r"/>
              <a:t>16</a:t>
            </a:fld>
            <a:endParaRPr lang="en-US" sz="1300" dirty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22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Explain Pulls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3C3EC8-B4C9-46E0-A277-F22DF8DD692E}" type="slidenum">
              <a:rPr lang="en-US" sz="1300">
                <a:latin typeface="Gill Sans MT" pitchFamily="34" charset="0"/>
                <a:cs typeface="Arial" charset="0"/>
              </a:rPr>
              <a:pPr algn="r"/>
              <a:t>24</a:t>
            </a:fld>
            <a:endParaRPr lang="en-US" sz="1300" dirty="0">
              <a:latin typeface="Gill Sans MT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22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53" tIns="48326" rIns="96653" bIns="4832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4825"/>
            <a:ext cx="71628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162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 userDrawn="1"/>
        </p:nvCxnSpPr>
        <p:spPr>
          <a:xfrm rot="5400000">
            <a:off x="6158707" y="3542506"/>
            <a:ext cx="5562600" cy="1587"/>
          </a:xfrm>
          <a:prstGeom prst="line">
            <a:avLst/>
          </a:prstGeom>
          <a:ln w="88900">
            <a:solidFill>
              <a:srgbClr val="268976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>
            <a:off x="6268244" y="3542506"/>
            <a:ext cx="5562600" cy="1588"/>
          </a:xfrm>
          <a:prstGeom prst="line">
            <a:avLst/>
          </a:prstGeom>
          <a:ln w="190500">
            <a:solidFill>
              <a:srgbClr val="2689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E8E8E8"/>
          </a:solidFill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68976"/>
          </a:solidFill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52400" y="6454775"/>
            <a:ext cx="53340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808080"/>
                </a:solidFill>
                <a:cs typeface="Arial" charset="0"/>
              </a:rPr>
              <a:t>Improving Your Billing.  Improving Your Business.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0" y="6324600"/>
            <a:ext cx="9144000" cy="1588"/>
          </a:xfrm>
          <a:prstGeom prst="line">
            <a:avLst/>
          </a:prstGeom>
          <a:ln w="50800">
            <a:solidFill>
              <a:srgbClr val="C6A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18"/>
          <p:cNvCxnSpPr>
            <a:cxnSpLocks noChangeShapeType="1"/>
          </p:cNvCxnSpPr>
          <p:nvPr userDrawn="1"/>
        </p:nvCxnSpPr>
        <p:spPr bwMode="auto">
          <a:xfrm>
            <a:off x="0" y="762000"/>
            <a:ext cx="9159875" cy="1588"/>
          </a:xfrm>
          <a:prstGeom prst="line">
            <a:avLst/>
          </a:prstGeom>
          <a:noFill/>
          <a:ln w="127000" algn="ctr">
            <a:solidFill>
              <a:srgbClr val="221E1F"/>
            </a:solidFill>
            <a:round/>
            <a:headEnd/>
            <a:tailEnd/>
          </a:ln>
        </p:spPr>
      </p:cxnSp>
      <p:pic>
        <p:nvPicPr>
          <p:cNvPr id="2058" name="Picture 18" descr="logo_billtrust_pp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6370638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2689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897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8976"/>
        </a:buClr>
        <a:buSzPct val="7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8976"/>
        </a:buClr>
        <a:buSzPct val="80000"/>
        <a:buFont typeface="Wingdings" pitchFamily="2" charset="2"/>
        <a:buChar char="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8976"/>
        </a:buClr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8976"/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hyperlink" Target="http://images.google.com/imgres?imgurl=http://www.njit.edu/president/annualreport/2004/highlights/NJTC.jpg&amp;imgrefurl=http://www.njit.edu/president/annualreport/2004/highlights/hi-rank.php&amp;h=104&amp;w=114&amp;sz=6&amp;hl=en&amp;start=10&amp;um=1&amp;usg=___RUQhffLBVCP4KuGGoLCWN00IVM=&amp;tbnid=wqMLwvNhCfcy9M:&amp;tbnh=79&amp;tbnw=87&amp;prev=/images?q=njtc+award+growth+company&amp;um=1&amp;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plantatreeusa.com/" TargetMode="Externa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881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4"/>
          <p:cNvSpPr>
            <a:spLocks noGrp="1"/>
          </p:cNvSpPr>
          <p:nvPr>
            <p:ph type="ctrTitle" idx="4294967295"/>
          </p:nvPr>
        </p:nvSpPr>
        <p:spPr bwMode="auto">
          <a:xfrm>
            <a:off x="3352800" y="2362200"/>
            <a:ext cx="51816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i="1" dirty="0" smtClean="0">
                <a:latin typeface="Arial" charset="0"/>
                <a:cs typeface="Arial" charset="0"/>
              </a:rPr>
              <a:t>Optimized Billing for </a:t>
            </a:r>
            <a:br>
              <a:rPr lang="en-US" sz="3200" i="1" dirty="0" smtClean="0">
                <a:latin typeface="Arial" charset="0"/>
                <a:cs typeface="Arial" charset="0"/>
              </a:rPr>
            </a:br>
            <a:r>
              <a:rPr lang="en-US" sz="3200" i="1" dirty="0" smtClean="0">
                <a:latin typeface="Arial" charset="0"/>
                <a:cs typeface="Arial" charset="0"/>
              </a:rPr>
              <a:t>B2B Billers</a:t>
            </a:r>
            <a:br>
              <a:rPr lang="en-US" sz="3200" i="1" dirty="0" smtClean="0">
                <a:latin typeface="Arial" charset="0"/>
                <a:cs typeface="Arial" charset="0"/>
              </a:rPr>
            </a:br>
            <a:endParaRPr lang="en-US" sz="3200" i="1" dirty="0" smtClean="0">
              <a:latin typeface="Arial" charset="0"/>
              <a:cs typeface="Arial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097398"/>
            <a:ext cx="1846386" cy="62700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8" name="Picture 7" descr="QAD_SOL_PART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886200"/>
            <a:ext cx="240030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66294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Evaluating the Cost Savings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990600"/>
            <a:ext cx="8229600" cy="4678363"/>
          </a:xfrm>
          <a:prstGeom prst="rect">
            <a:avLst/>
          </a:prstGeom>
          <a:noFill/>
          <a:ln cap="rnd">
            <a:bevel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1189038"/>
            <a:ext cx="4724400" cy="4678362"/>
          </a:xfrm>
          <a:prstGeom prst="rect">
            <a:avLst/>
          </a:prstGeom>
          <a:noFill/>
          <a:ln cap="rnd">
            <a:bevel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SzPct val="70000"/>
              <a:buFont typeface="+mj-lt"/>
              <a:buAutoNum type="arabicPeriod"/>
              <a:defRPr/>
            </a:pPr>
            <a:r>
              <a:rPr lang="en-US" sz="2200" b="1" dirty="0">
                <a:cs typeface="Arial" charset="0"/>
              </a:rPr>
              <a:t>Materials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Paper/Preprinted Forms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Ink</a:t>
            </a:r>
          </a:p>
          <a:p>
            <a:pPr marL="457200" indent="-457200">
              <a:spcBef>
                <a:spcPct val="20000"/>
              </a:spcBef>
              <a:buSzPct val="70000"/>
              <a:buFont typeface="+mj-lt"/>
              <a:buAutoNum type="arabicPeriod"/>
              <a:defRPr/>
            </a:pPr>
            <a:r>
              <a:rPr lang="en-US" sz="2200" b="1" dirty="0">
                <a:cs typeface="Arial" charset="0"/>
              </a:rPr>
              <a:t>Postage</a:t>
            </a:r>
          </a:p>
          <a:p>
            <a:pPr marL="457200" indent="-457200">
              <a:spcBef>
                <a:spcPct val="20000"/>
              </a:spcBef>
              <a:buSzPct val="70000"/>
              <a:buFont typeface="+mj-lt"/>
              <a:buAutoNum type="arabicPeriod"/>
              <a:defRPr/>
            </a:pPr>
            <a:r>
              <a:rPr lang="en-US" sz="2200" b="1" dirty="0">
                <a:cs typeface="Arial" charset="0"/>
              </a:rPr>
              <a:t>Equipment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Printers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Folders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Inserters</a:t>
            </a:r>
          </a:p>
          <a:p>
            <a:pPr marL="914400" lvl="1" indent="-4572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200" dirty="0">
                <a:cs typeface="Arial" charset="0"/>
              </a:rPr>
              <a:t>Postage Machines</a:t>
            </a:r>
          </a:p>
          <a:p>
            <a:pPr marL="457200" indent="-457200">
              <a:spcBef>
                <a:spcPct val="20000"/>
              </a:spcBef>
              <a:buSzPct val="70000"/>
              <a:buFont typeface="+mj-lt"/>
              <a:buAutoNum type="arabicPeriod"/>
              <a:defRPr/>
            </a:pPr>
            <a:r>
              <a:rPr lang="en-US" sz="2200" b="1" dirty="0">
                <a:cs typeface="Arial" charset="0"/>
              </a:rPr>
              <a:t>Labor</a:t>
            </a:r>
          </a:p>
          <a:p>
            <a:pPr marL="457200" indent="-457200">
              <a:spcBef>
                <a:spcPct val="20000"/>
              </a:spcBef>
              <a:buSzPct val="70000"/>
              <a:buFont typeface="+mj-lt"/>
              <a:buAutoNum type="arabicPeriod"/>
              <a:defRPr/>
            </a:pPr>
            <a:r>
              <a:rPr lang="en-US" sz="2200" b="1" dirty="0">
                <a:cs typeface="Arial" charset="0"/>
              </a:rPr>
              <a:t>Management Time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268976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0" y="1600200"/>
            <a:ext cx="4038600" cy="419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274320" rIns="274320"/>
          <a:lstStyle/>
          <a:p>
            <a:pPr algn="ctr">
              <a:lnSpc>
                <a:spcPct val="150000"/>
              </a:lnSpc>
              <a:defRPr/>
            </a:pPr>
            <a:endParaRPr lang="en-US" sz="1600" dirty="0">
              <a:cs typeface="Arial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1676400"/>
            <a:ext cx="3865562" cy="39655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66294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Evaluating the Cost Savings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1341438"/>
            <a:ext cx="8610600" cy="4678362"/>
          </a:xfrm>
          <a:prstGeom prst="rect">
            <a:avLst/>
          </a:prstGeom>
          <a:noFill/>
          <a:ln cap="rnd">
            <a:bevel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28600" y="1752600"/>
            <a:ext cx="8915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1.  </a:t>
            </a:r>
            <a:r>
              <a:rPr lang="en-US" b="1" dirty="0"/>
              <a:t>Materials</a:t>
            </a:r>
            <a:r>
              <a:rPr lang="en-US" dirty="0"/>
              <a:t>	Volume purchasing of materials, no pre-printed forms required</a:t>
            </a:r>
          </a:p>
          <a:p>
            <a:pPr>
              <a:lnSpc>
                <a:spcPct val="110000"/>
              </a:lnSpc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2.  </a:t>
            </a:r>
            <a:r>
              <a:rPr lang="en-US" b="1" dirty="0"/>
              <a:t>Postage	</a:t>
            </a:r>
            <a:r>
              <a:rPr lang="en-US" dirty="0"/>
              <a:t>Certified and bar-coded addresses qualify for maximum 			postage discounts</a:t>
            </a:r>
          </a:p>
          <a:p>
            <a:pPr>
              <a:lnSpc>
                <a:spcPct val="11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3.  </a:t>
            </a:r>
            <a:r>
              <a:rPr lang="en-US" b="1" dirty="0"/>
              <a:t>Labor	</a:t>
            </a:r>
            <a:r>
              <a:rPr lang="en-US" dirty="0"/>
              <a:t>Mail process almost entirely automated utilizing high speed 			printing and insertion equipment</a:t>
            </a:r>
          </a:p>
          <a:p>
            <a:pPr>
              <a:lnSpc>
                <a:spcPct val="11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4.  </a:t>
            </a:r>
            <a:r>
              <a:rPr lang="en-US" b="1" dirty="0"/>
              <a:t>Technology</a:t>
            </a:r>
            <a:r>
              <a:rPr lang="en-US" dirty="0"/>
              <a:t>	Maximized Page Layout, Bill batching, Bullpenning</a:t>
            </a:r>
          </a:p>
          <a:p>
            <a:pPr>
              <a:lnSpc>
                <a:spcPct val="110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5.  </a:t>
            </a:r>
            <a:r>
              <a:rPr lang="en-US" b="1" dirty="0"/>
              <a:t>Email / Ebill</a:t>
            </a:r>
            <a:r>
              <a:rPr lang="en-US" dirty="0"/>
              <a:t>	Billtrust advanced technology and adoption programs deliver 			even bigger savings over time</a:t>
            </a:r>
          </a:p>
        </p:txBody>
      </p:sp>
      <p:sp>
        <p:nvSpPr>
          <p:cNvPr id="13317" name="Subtitle 6"/>
          <p:cNvSpPr txBox="1">
            <a:spLocks/>
          </p:cNvSpPr>
          <p:nvPr/>
        </p:nvSpPr>
        <p:spPr bwMode="auto">
          <a:xfrm>
            <a:off x="-152400" y="1066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400" b="1" dirty="0">
                <a:cs typeface="Arial" charset="0"/>
              </a:rPr>
              <a:t>Why is Billtrust more cost effective?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Batching</a:t>
            </a:r>
          </a:p>
        </p:txBody>
      </p:sp>
      <p:sp>
        <p:nvSpPr>
          <p:cNvPr id="14339" name="Subtitle 6"/>
          <p:cNvSpPr txBox="1">
            <a:spLocks/>
          </p:cNvSpPr>
          <p:nvPr/>
        </p:nvSpPr>
        <p:spPr bwMode="auto">
          <a:xfrm>
            <a:off x="-152400" y="838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000" dirty="0">
                <a:cs typeface="Arial" charset="0"/>
              </a:rPr>
              <a:t>Combining different bills destined for the same billing address into one envelope to reduce postage and envelope costs</a:t>
            </a:r>
          </a:p>
        </p:txBody>
      </p:sp>
      <p:grpSp>
        <p:nvGrpSpPr>
          <p:cNvPr id="14340" name="Group 70"/>
          <p:cNvGrpSpPr>
            <a:grpSpLocks/>
          </p:cNvGrpSpPr>
          <p:nvPr/>
        </p:nvGrpSpPr>
        <p:grpSpPr bwMode="auto">
          <a:xfrm>
            <a:off x="228600" y="1828800"/>
            <a:ext cx="8305800" cy="2057400"/>
            <a:chOff x="228600" y="1676400"/>
            <a:chExt cx="8305800" cy="2057400"/>
          </a:xfrm>
        </p:grpSpPr>
        <p:sp>
          <p:nvSpPr>
            <p:cNvPr id="12294" name="Text Box 1054"/>
            <p:cNvSpPr txBox="1">
              <a:spLocks noChangeArrowheads="1"/>
            </p:cNvSpPr>
            <p:nvPr/>
          </p:nvSpPr>
          <p:spPr bwMode="auto">
            <a:xfrm>
              <a:off x="228600" y="1676400"/>
              <a:ext cx="8305800" cy="205740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Without Batching</a:t>
              </a:r>
            </a:p>
          </p:txBody>
        </p:sp>
        <p:sp>
          <p:nvSpPr>
            <p:cNvPr id="2" name="Text Box 1028"/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1600200" cy="284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Cost Estimate</a:t>
              </a:r>
            </a:p>
          </p:txBody>
        </p:sp>
        <p:sp>
          <p:nvSpPr>
            <p:cNvPr id="14361" name="Text Box 1050"/>
            <p:cNvSpPr txBox="1">
              <a:spLocks noChangeArrowheads="1"/>
            </p:cNvSpPr>
            <p:nvPr/>
          </p:nvSpPr>
          <p:spPr bwMode="auto">
            <a:xfrm>
              <a:off x="6403263" y="2209800"/>
              <a:ext cx="6110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>
                  <a:cs typeface="Arial" charset="0"/>
                </a:rPr>
                <a:t> 2</a:t>
              </a:r>
            </a:p>
            <a:p>
              <a:pPr algn="r"/>
              <a:r>
                <a:rPr lang="en-US" sz="1000" u="sng" dirty="0">
                  <a:cs typeface="Arial" charset="0"/>
                </a:rPr>
                <a:t>x $.50</a:t>
              </a:r>
            </a:p>
            <a:p>
              <a:pPr algn="r"/>
              <a:r>
                <a:rPr lang="en-US" sz="1200" b="1" dirty="0">
                  <a:cs typeface="Arial" charset="0"/>
                </a:rPr>
                <a:t>$ 1.00</a:t>
              </a:r>
            </a:p>
          </p:txBody>
        </p:sp>
        <p:sp>
          <p:nvSpPr>
            <p:cNvPr id="14362" name="Text Box 1049"/>
            <p:cNvSpPr txBox="1">
              <a:spLocks noChangeArrowheads="1"/>
            </p:cNvSpPr>
            <p:nvPr/>
          </p:nvSpPr>
          <p:spPr bwMode="auto">
            <a:xfrm>
              <a:off x="7010400" y="2209800"/>
              <a:ext cx="11991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cs typeface="Arial" charset="0"/>
                </a:rPr>
                <a:t>Invoices</a:t>
              </a:r>
            </a:p>
            <a:p>
              <a:r>
                <a:rPr lang="en-US" sz="1000" dirty="0">
                  <a:cs typeface="Arial" charset="0"/>
                </a:rPr>
                <a:t>Per Envelope</a:t>
              </a:r>
            </a:p>
            <a:p>
              <a:r>
                <a:rPr lang="en-US" sz="1200" b="1" dirty="0">
                  <a:cs typeface="Arial" charset="0"/>
                </a:rPr>
                <a:t>Total Charges</a:t>
              </a:r>
            </a:p>
          </p:txBody>
        </p:sp>
        <p:grpSp>
          <p:nvGrpSpPr>
            <p:cNvPr id="14363" name="Group 51"/>
            <p:cNvGrpSpPr>
              <a:grpSpLocks/>
            </p:cNvGrpSpPr>
            <p:nvPr/>
          </p:nvGrpSpPr>
          <p:grpSpPr bwMode="auto">
            <a:xfrm>
              <a:off x="2286000" y="1752600"/>
              <a:ext cx="1143000" cy="1447800"/>
              <a:chOff x="2438400" y="1828800"/>
              <a:chExt cx="1143000" cy="1447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438400" y="1828800"/>
                <a:ext cx="1143000" cy="1447800"/>
              </a:xfrm>
              <a:prstGeom prst="rect">
                <a:avLst/>
              </a:prstGeom>
              <a:gradFill>
                <a:gsLst>
                  <a:gs pos="0">
                    <a:schemeClr val="bg2"/>
                  </a:gs>
                  <a:gs pos="35000">
                    <a:srgbClr val="FFFFCC"/>
                  </a:gs>
                  <a:gs pos="100000">
                    <a:srgbClr val="FFFFCC"/>
                  </a:gs>
                </a:gsLst>
              </a:gradFill>
              <a:ln>
                <a:solidFill>
                  <a:srgbClr val="CC990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72" name="Text Box 1036"/>
              <p:cNvSpPr txBox="1">
                <a:spLocks noChangeArrowheads="1"/>
              </p:cNvSpPr>
              <p:nvPr/>
            </p:nvSpPr>
            <p:spPr bwMode="auto">
              <a:xfrm>
                <a:off x="2919412" y="1905000"/>
                <a:ext cx="581026" cy="1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100" b="1" dirty="0"/>
                  <a:t>INVOICE</a:t>
                </a:r>
              </a:p>
            </p:txBody>
          </p:sp>
          <p:sp>
            <p:nvSpPr>
              <p:cNvPr id="14373" name="Text Box 1037"/>
              <p:cNvSpPr txBox="1">
                <a:spLocks noChangeArrowheads="1"/>
              </p:cNvSpPr>
              <p:nvPr/>
            </p:nvSpPr>
            <p:spPr bwMode="auto">
              <a:xfrm>
                <a:off x="2547937" y="2145689"/>
                <a:ext cx="890588" cy="36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en-US" sz="900" dirty="0"/>
                  <a:t>ABC ELECTRIC</a:t>
                </a:r>
              </a:p>
              <a:p>
                <a:r>
                  <a:rPr lang="en-US" sz="900" dirty="0"/>
                  <a:t>ANYTOWN, USA</a:t>
                </a:r>
              </a:p>
            </p:txBody>
          </p:sp>
          <p:sp>
            <p:nvSpPr>
              <p:cNvPr id="14374" name="Text Box 1038"/>
              <p:cNvSpPr txBox="1">
                <a:spLocks noChangeArrowheads="1"/>
              </p:cNvSpPr>
              <p:nvPr/>
            </p:nvSpPr>
            <p:spPr bwMode="auto">
              <a:xfrm>
                <a:off x="2945606" y="2590800"/>
                <a:ext cx="559594" cy="27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Ins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3300"/>
                    </a:solidFill>
                  </a:rPr>
                  <a:t>$15.26</a:t>
                </a:r>
              </a:p>
            </p:txBody>
          </p:sp>
        </p:grpSp>
        <p:pic>
          <p:nvPicPr>
            <p:cNvPr id="14364" name="Picture 42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3640" y="27432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65" name="Group 63"/>
            <p:cNvGrpSpPr>
              <a:grpSpLocks/>
            </p:cNvGrpSpPr>
            <p:nvPr/>
          </p:nvGrpSpPr>
          <p:grpSpPr bwMode="auto">
            <a:xfrm>
              <a:off x="4876800" y="1752600"/>
              <a:ext cx="1143000" cy="1447800"/>
              <a:chOff x="5029200" y="1828800"/>
              <a:chExt cx="1143000" cy="14478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029200" y="1828800"/>
                <a:ext cx="1143000" cy="1447800"/>
              </a:xfrm>
              <a:prstGeom prst="rect">
                <a:avLst/>
              </a:prstGeom>
              <a:gradFill>
                <a:gsLst>
                  <a:gs pos="0">
                    <a:schemeClr val="bg2"/>
                  </a:gs>
                  <a:gs pos="35000">
                    <a:srgbClr val="FFFFCC"/>
                  </a:gs>
                  <a:gs pos="100000">
                    <a:srgbClr val="FFFFCC"/>
                  </a:gs>
                </a:gsLst>
              </a:gradFill>
              <a:ln>
                <a:solidFill>
                  <a:srgbClr val="CC990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68" name="Text Box 1036"/>
              <p:cNvSpPr txBox="1">
                <a:spLocks noChangeArrowheads="1"/>
              </p:cNvSpPr>
              <p:nvPr/>
            </p:nvSpPr>
            <p:spPr bwMode="auto">
              <a:xfrm>
                <a:off x="5510212" y="1905000"/>
                <a:ext cx="581026" cy="1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100" b="1" dirty="0"/>
                  <a:t>INVOICE</a:t>
                </a:r>
              </a:p>
            </p:txBody>
          </p:sp>
          <p:sp>
            <p:nvSpPr>
              <p:cNvPr id="14369" name="Text Box 1037"/>
              <p:cNvSpPr txBox="1">
                <a:spLocks noChangeArrowheads="1"/>
              </p:cNvSpPr>
              <p:nvPr/>
            </p:nvSpPr>
            <p:spPr bwMode="auto">
              <a:xfrm>
                <a:off x="5138737" y="2145689"/>
                <a:ext cx="890588" cy="36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en-US" sz="900" dirty="0"/>
                  <a:t>ABC ELECTRIC</a:t>
                </a:r>
              </a:p>
              <a:p>
                <a:r>
                  <a:rPr lang="en-US" sz="900" dirty="0"/>
                  <a:t>ANYTOWN, USA</a:t>
                </a:r>
              </a:p>
            </p:txBody>
          </p:sp>
          <p:sp>
            <p:nvSpPr>
              <p:cNvPr id="14370" name="Text Box 1038"/>
              <p:cNvSpPr txBox="1">
                <a:spLocks noChangeArrowheads="1"/>
              </p:cNvSpPr>
              <p:nvPr/>
            </p:nvSpPr>
            <p:spPr bwMode="auto">
              <a:xfrm>
                <a:off x="5536406" y="2590800"/>
                <a:ext cx="559594" cy="27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Ins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3300"/>
                    </a:solidFill>
                  </a:rPr>
                  <a:t>$15.26</a:t>
                </a:r>
              </a:p>
            </p:txBody>
          </p:sp>
        </p:grpSp>
        <p:pic>
          <p:nvPicPr>
            <p:cNvPr id="14366" name="Picture 49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4440" y="27432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28600" y="4038600"/>
            <a:ext cx="8305800" cy="2362200"/>
            <a:chOff x="228600" y="3962400"/>
            <a:chExt cx="8305800" cy="2362200"/>
          </a:xfrm>
        </p:grpSpPr>
        <p:sp>
          <p:nvSpPr>
            <p:cNvPr id="12298" name="Text Box 1055"/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8305800" cy="2362200"/>
            </a:xfrm>
            <a:prstGeom prst="rect">
              <a:avLst/>
            </a:prstGeom>
            <a:noFill/>
            <a:ln w="9525"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With Batching</a:t>
              </a:r>
            </a:p>
          </p:txBody>
        </p:sp>
        <p:sp>
          <p:nvSpPr>
            <p:cNvPr id="14344" name="Line 1072"/>
            <p:cNvSpPr>
              <a:spLocks noChangeShapeType="1"/>
            </p:cNvSpPr>
            <p:nvPr/>
          </p:nvSpPr>
          <p:spPr bwMode="auto">
            <a:xfrm flipH="1">
              <a:off x="4572000" y="5334000"/>
              <a:ext cx="249238" cy="304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4345" name="Line 1071"/>
            <p:cNvSpPr>
              <a:spLocks noChangeShapeType="1"/>
            </p:cNvSpPr>
            <p:nvPr/>
          </p:nvSpPr>
          <p:spPr bwMode="auto">
            <a:xfrm>
              <a:off x="3484563" y="5334000"/>
              <a:ext cx="249237" cy="304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4346" name="Text Box 1052"/>
            <p:cNvSpPr txBox="1">
              <a:spLocks noChangeArrowheads="1"/>
            </p:cNvSpPr>
            <p:nvPr/>
          </p:nvSpPr>
          <p:spPr bwMode="auto">
            <a:xfrm>
              <a:off x="6403262" y="4466272"/>
              <a:ext cx="611129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>
                  <a:cs typeface="Arial" charset="0"/>
                </a:rPr>
                <a:t> 1</a:t>
              </a:r>
            </a:p>
            <a:p>
              <a:pPr algn="r"/>
              <a:r>
                <a:rPr lang="en-US" sz="1000" u="sng" dirty="0">
                  <a:cs typeface="Arial" charset="0"/>
                </a:rPr>
                <a:t>x $.50</a:t>
              </a:r>
            </a:p>
            <a:p>
              <a:pPr algn="r"/>
              <a:r>
                <a:rPr lang="en-US" sz="1000" dirty="0">
                  <a:cs typeface="Arial" charset="0"/>
                </a:rPr>
                <a:t>$ 0.50</a:t>
              </a:r>
            </a:p>
            <a:p>
              <a:pPr algn="r"/>
              <a:r>
                <a:rPr lang="en-US" sz="1000" dirty="0">
                  <a:cs typeface="Arial" charset="0"/>
                </a:rPr>
                <a:t/>
              </a:r>
              <a:br>
                <a:rPr lang="en-US" sz="1000" dirty="0">
                  <a:cs typeface="Arial" charset="0"/>
                </a:rPr>
              </a:br>
              <a:r>
                <a:rPr lang="en-US" sz="1000" dirty="0">
                  <a:cs typeface="Arial" charset="0"/>
                </a:rPr>
                <a:t>1</a:t>
              </a:r>
            </a:p>
            <a:p>
              <a:pPr algn="r"/>
              <a:r>
                <a:rPr lang="en-US" sz="1000" u="sng" dirty="0">
                  <a:cs typeface="Arial" charset="0"/>
                </a:rPr>
                <a:t>x $.05</a:t>
              </a:r>
            </a:p>
            <a:p>
              <a:pPr algn="r"/>
              <a:r>
                <a:rPr lang="en-US" sz="1000" dirty="0">
                  <a:cs typeface="Arial" charset="0"/>
                </a:rPr>
                <a:t>$ 0.05</a:t>
              </a:r>
            </a:p>
            <a:p>
              <a:pPr algn="r"/>
              <a:endParaRPr lang="en-US" sz="1000" dirty="0">
                <a:cs typeface="Arial" charset="0"/>
              </a:endParaRPr>
            </a:p>
            <a:p>
              <a:pPr algn="r"/>
              <a:r>
                <a:rPr lang="en-US" sz="1200" b="1" dirty="0">
                  <a:cs typeface="Arial" charset="0"/>
                </a:rPr>
                <a:t>$ 0.55</a:t>
              </a:r>
            </a:p>
          </p:txBody>
        </p:sp>
        <p:sp>
          <p:nvSpPr>
            <p:cNvPr id="14347" name="Text Box 1051"/>
            <p:cNvSpPr txBox="1">
              <a:spLocks noChangeArrowheads="1"/>
            </p:cNvSpPr>
            <p:nvPr/>
          </p:nvSpPr>
          <p:spPr bwMode="auto">
            <a:xfrm>
              <a:off x="7010400" y="4466272"/>
              <a:ext cx="1524000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charset="0"/>
                </a:rPr>
                <a:t>Invoice</a:t>
              </a:r>
            </a:p>
            <a:p>
              <a:r>
                <a:rPr lang="en-US" sz="1000" dirty="0">
                  <a:cs typeface="Arial" charset="0"/>
                </a:rPr>
                <a:t>Per Envelope</a:t>
              </a:r>
            </a:p>
            <a:p>
              <a:r>
                <a:rPr lang="en-US" sz="1000" dirty="0">
                  <a:cs typeface="Arial" charset="0"/>
                </a:rPr>
                <a:t>First Bill Charge</a:t>
              </a:r>
            </a:p>
            <a:p>
              <a:endParaRPr lang="en-US" sz="1000" dirty="0">
                <a:cs typeface="Arial" charset="0"/>
              </a:endParaRPr>
            </a:p>
            <a:p>
              <a:r>
                <a:rPr lang="en-US" sz="1000" dirty="0">
                  <a:cs typeface="Arial" charset="0"/>
                </a:rPr>
                <a:t>Additional Page</a:t>
              </a:r>
            </a:p>
            <a:p>
              <a:r>
                <a:rPr lang="en-US" sz="1000" dirty="0">
                  <a:cs typeface="Arial" charset="0"/>
                </a:rPr>
                <a:t>Per Page Fee</a:t>
              </a:r>
            </a:p>
            <a:p>
              <a:r>
                <a:rPr lang="en-US" sz="1000" dirty="0">
                  <a:cs typeface="Arial" charset="0"/>
                </a:rPr>
                <a:t>Extra Pages Charge</a:t>
              </a:r>
            </a:p>
            <a:p>
              <a:endParaRPr lang="en-US" sz="1000" dirty="0">
                <a:cs typeface="Arial" charset="0"/>
              </a:endParaRPr>
            </a:p>
            <a:p>
              <a:r>
                <a:rPr lang="en-US" sz="1200" b="1" dirty="0">
                  <a:cs typeface="Arial" charset="0"/>
                </a:rPr>
                <a:t>Total Charges</a:t>
              </a:r>
            </a:p>
          </p:txBody>
        </p:sp>
        <p:pic>
          <p:nvPicPr>
            <p:cNvPr id="14348" name="Picture 50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52578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2286000" y="4114800"/>
              <a:ext cx="1143000" cy="14478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50" name="Text Box 1036"/>
            <p:cNvSpPr txBox="1">
              <a:spLocks noChangeArrowheads="1"/>
            </p:cNvSpPr>
            <p:nvPr/>
          </p:nvSpPr>
          <p:spPr bwMode="auto">
            <a:xfrm>
              <a:off x="2767012" y="4191000"/>
              <a:ext cx="581026" cy="1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INVOICE</a:t>
              </a:r>
            </a:p>
          </p:txBody>
        </p:sp>
        <p:sp>
          <p:nvSpPr>
            <p:cNvPr id="14351" name="Text Box 1037"/>
            <p:cNvSpPr txBox="1">
              <a:spLocks noChangeArrowheads="1"/>
            </p:cNvSpPr>
            <p:nvPr/>
          </p:nvSpPr>
          <p:spPr bwMode="auto">
            <a:xfrm>
              <a:off x="2395537" y="4431689"/>
              <a:ext cx="890588" cy="36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r>
                <a:rPr lang="en-US" sz="900" dirty="0"/>
                <a:t>ABC ELECTRIC</a:t>
              </a:r>
            </a:p>
            <a:p>
              <a:r>
                <a:rPr lang="en-US" sz="900" dirty="0"/>
                <a:t>ANYTOWN, USA</a:t>
              </a:r>
            </a:p>
          </p:txBody>
        </p:sp>
        <p:sp>
          <p:nvSpPr>
            <p:cNvPr id="14352" name="Text Box 1038"/>
            <p:cNvSpPr txBox="1">
              <a:spLocks noChangeArrowheads="1"/>
            </p:cNvSpPr>
            <p:nvPr/>
          </p:nvSpPr>
          <p:spPr bwMode="auto">
            <a:xfrm>
              <a:off x="2793206" y="4876800"/>
              <a:ext cx="559594" cy="2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003300"/>
                  </a:solidFill>
                </a:rPr>
                <a:t>$15.26</a:t>
              </a:r>
            </a:p>
          </p:txBody>
        </p:sp>
        <p:grpSp>
          <p:nvGrpSpPr>
            <p:cNvPr id="14353" name="Group 64"/>
            <p:cNvGrpSpPr>
              <a:grpSpLocks/>
            </p:cNvGrpSpPr>
            <p:nvPr/>
          </p:nvGrpSpPr>
          <p:grpSpPr bwMode="auto">
            <a:xfrm>
              <a:off x="4876800" y="4114800"/>
              <a:ext cx="1143000" cy="1447800"/>
              <a:chOff x="5029200" y="1828800"/>
              <a:chExt cx="1143000" cy="14478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029200" y="1828800"/>
                <a:ext cx="1143000" cy="1447800"/>
              </a:xfrm>
              <a:prstGeom prst="rect">
                <a:avLst/>
              </a:prstGeom>
              <a:gradFill>
                <a:gsLst>
                  <a:gs pos="0">
                    <a:schemeClr val="bg2"/>
                  </a:gs>
                  <a:gs pos="35000">
                    <a:srgbClr val="FFFFCC"/>
                  </a:gs>
                  <a:gs pos="100000">
                    <a:srgbClr val="FFFFCC"/>
                  </a:gs>
                </a:gsLst>
              </a:gradFill>
              <a:ln>
                <a:solidFill>
                  <a:srgbClr val="CC990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56" name="Text Box 1036"/>
              <p:cNvSpPr txBox="1">
                <a:spLocks noChangeArrowheads="1"/>
              </p:cNvSpPr>
              <p:nvPr/>
            </p:nvSpPr>
            <p:spPr bwMode="auto">
              <a:xfrm>
                <a:off x="5510212" y="1905000"/>
                <a:ext cx="581026" cy="1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100" b="1" dirty="0"/>
                  <a:t>INVOICE</a:t>
                </a:r>
              </a:p>
            </p:txBody>
          </p:sp>
          <p:sp>
            <p:nvSpPr>
              <p:cNvPr id="14357" name="Text Box 1037"/>
              <p:cNvSpPr txBox="1">
                <a:spLocks noChangeArrowheads="1"/>
              </p:cNvSpPr>
              <p:nvPr/>
            </p:nvSpPr>
            <p:spPr bwMode="auto">
              <a:xfrm>
                <a:off x="5138737" y="2145689"/>
                <a:ext cx="890588" cy="36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en-US" sz="900" dirty="0"/>
                  <a:t>ABC ELECTRIC</a:t>
                </a:r>
              </a:p>
              <a:p>
                <a:r>
                  <a:rPr lang="en-US" sz="900" dirty="0"/>
                  <a:t>ANYTOWN, USA</a:t>
                </a:r>
              </a:p>
            </p:txBody>
          </p:sp>
          <p:sp>
            <p:nvSpPr>
              <p:cNvPr id="14358" name="Text Box 1038"/>
              <p:cNvSpPr txBox="1">
                <a:spLocks noChangeArrowheads="1"/>
              </p:cNvSpPr>
              <p:nvPr/>
            </p:nvSpPr>
            <p:spPr bwMode="auto">
              <a:xfrm>
                <a:off x="5536406" y="2590800"/>
                <a:ext cx="559594" cy="27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Ins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3300"/>
                    </a:solidFill>
                  </a:rPr>
                  <a:t>$15.26</a:t>
                </a:r>
              </a:p>
            </p:txBody>
          </p:sp>
        </p:grpSp>
        <p:sp>
          <p:nvSpPr>
            <p:cNvPr id="70" name="Text Box 1028"/>
            <p:cNvSpPr txBox="1">
              <a:spLocks noChangeArrowheads="1"/>
            </p:cNvSpPr>
            <p:nvPr/>
          </p:nvSpPr>
          <p:spPr bwMode="auto">
            <a:xfrm>
              <a:off x="6553200" y="4084638"/>
              <a:ext cx="1600200" cy="2841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Cost Estimate</a:t>
              </a:r>
            </a:p>
          </p:txBody>
        </p:sp>
      </p:grpSp>
      <p:sp>
        <p:nvSpPr>
          <p:cNvPr id="75" name="Line 54"/>
          <p:cNvSpPr>
            <a:spLocks noChangeShapeType="1"/>
          </p:cNvSpPr>
          <p:nvPr/>
        </p:nvSpPr>
        <p:spPr bwMode="auto">
          <a:xfrm>
            <a:off x="228600" y="3886200"/>
            <a:ext cx="82296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Bullpenning</a:t>
            </a:r>
          </a:p>
        </p:txBody>
      </p:sp>
      <p:sp>
        <p:nvSpPr>
          <p:cNvPr id="15363" name="Subtitle 6"/>
          <p:cNvSpPr txBox="1">
            <a:spLocks/>
          </p:cNvSpPr>
          <p:nvPr/>
        </p:nvSpPr>
        <p:spPr bwMode="auto">
          <a:xfrm>
            <a:off x="-152400" y="838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000" dirty="0">
                <a:cs typeface="Arial" charset="0"/>
              </a:rPr>
              <a:t>Holding bills that are below a dollar threshold for a specified number of days to reduce postage and materials costs</a:t>
            </a:r>
          </a:p>
          <a:p>
            <a:pPr marL="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endParaRPr lang="en-US" sz="2000" dirty="0">
              <a:cs typeface="Arial" charset="0"/>
            </a:endParaRPr>
          </a:p>
        </p:txBody>
      </p:sp>
      <p:grpSp>
        <p:nvGrpSpPr>
          <p:cNvPr id="15364" name="Group 70"/>
          <p:cNvGrpSpPr>
            <a:grpSpLocks/>
          </p:cNvGrpSpPr>
          <p:nvPr/>
        </p:nvGrpSpPr>
        <p:grpSpPr bwMode="auto">
          <a:xfrm>
            <a:off x="228600" y="1828800"/>
            <a:ext cx="8305800" cy="2057400"/>
            <a:chOff x="228600" y="1676400"/>
            <a:chExt cx="8305800" cy="2057400"/>
          </a:xfrm>
        </p:grpSpPr>
        <p:sp>
          <p:nvSpPr>
            <p:cNvPr id="12294" name="Text Box 1054"/>
            <p:cNvSpPr txBox="1">
              <a:spLocks noChangeArrowheads="1"/>
            </p:cNvSpPr>
            <p:nvPr/>
          </p:nvSpPr>
          <p:spPr bwMode="auto">
            <a:xfrm>
              <a:off x="228600" y="1676400"/>
              <a:ext cx="8305800" cy="205740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Without Bullpenning</a:t>
              </a:r>
            </a:p>
          </p:txBody>
        </p:sp>
        <p:sp>
          <p:nvSpPr>
            <p:cNvPr id="12303" name="Text Box 1028"/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1600200" cy="284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Cost Estimate</a:t>
              </a:r>
            </a:p>
          </p:txBody>
        </p:sp>
        <p:sp>
          <p:nvSpPr>
            <p:cNvPr id="15406" name="Text Box 1050"/>
            <p:cNvSpPr txBox="1">
              <a:spLocks noChangeArrowheads="1"/>
            </p:cNvSpPr>
            <p:nvPr/>
          </p:nvSpPr>
          <p:spPr bwMode="auto">
            <a:xfrm>
              <a:off x="6403263" y="2209800"/>
              <a:ext cx="6110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>
                  <a:cs typeface="Arial" charset="0"/>
                </a:rPr>
                <a:t> 3</a:t>
              </a:r>
            </a:p>
            <a:p>
              <a:pPr algn="r"/>
              <a:r>
                <a:rPr lang="en-US" sz="1000" u="sng" dirty="0">
                  <a:cs typeface="Arial" charset="0"/>
                </a:rPr>
                <a:t>x $.50</a:t>
              </a:r>
            </a:p>
            <a:p>
              <a:pPr algn="r"/>
              <a:r>
                <a:rPr lang="en-US" sz="1200" b="1" dirty="0">
                  <a:cs typeface="Arial" charset="0"/>
                </a:rPr>
                <a:t>$ 1.50</a:t>
              </a:r>
            </a:p>
          </p:txBody>
        </p:sp>
        <p:sp>
          <p:nvSpPr>
            <p:cNvPr id="15407" name="Text Box 1049"/>
            <p:cNvSpPr txBox="1">
              <a:spLocks noChangeArrowheads="1"/>
            </p:cNvSpPr>
            <p:nvPr/>
          </p:nvSpPr>
          <p:spPr bwMode="auto">
            <a:xfrm>
              <a:off x="7010400" y="2209800"/>
              <a:ext cx="11991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cs typeface="Arial" charset="0"/>
                </a:rPr>
                <a:t>Invoices</a:t>
              </a:r>
            </a:p>
            <a:p>
              <a:r>
                <a:rPr lang="en-US" sz="1000" dirty="0">
                  <a:cs typeface="Arial" charset="0"/>
                </a:rPr>
                <a:t>Per Envelope</a:t>
              </a:r>
            </a:p>
            <a:p>
              <a:r>
                <a:rPr lang="en-US" sz="1200" b="1" dirty="0">
                  <a:cs typeface="Arial" charset="0"/>
                </a:rPr>
                <a:t>Total Charges</a:t>
              </a:r>
            </a:p>
          </p:txBody>
        </p:sp>
        <p:grpSp>
          <p:nvGrpSpPr>
            <p:cNvPr id="15408" name="Group 51"/>
            <p:cNvGrpSpPr>
              <a:grpSpLocks/>
            </p:cNvGrpSpPr>
            <p:nvPr/>
          </p:nvGrpSpPr>
          <p:grpSpPr bwMode="auto">
            <a:xfrm>
              <a:off x="2286000" y="1752600"/>
              <a:ext cx="1143000" cy="1447800"/>
              <a:chOff x="2438400" y="1828800"/>
              <a:chExt cx="1143000" cy="1447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438400" y="1828800"/>
                <a:ext cx="1143000" cy="1447800"/>
              </a:xfrm>
              <a:prstGeom prst="rect">
                <a:avLst/>
              </a:prstGeom>
              <a:gradFill>
                <a:gsLst>
                  <a:gs pos="0">
                    <a:schemeClr val="bg2"/>
                  </a:gs>
                  <a:gs pos="35000">
                    <a:srgbClr val="FFFFCC"/>
                  </a:gs>
                  <a:gs pos="100000">
                    <a:srgbClr val="FFFFCC"/>
                  </a:gs>
                </a:gsLst>
              </a:gradFill>
              <a:ln>
                <a:solidFill>
                  <a:srgbClr val="CC990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417" name="Text Box 1036"/>
              <p:cNvSpPr txBox="1">
                <a:spLocks noChangeArrowheads="1"/>
              </p:cNvSpPr>
              <p:nvPr/>
            </p:nvSpPr>
            <p:spPr bwMode="auto">
              <a:xfrm>
                <a:off x="2919412" y="1905000"/>
                <a:ext cx="581026" cy="1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100" b="1" dirty="0"/>
                  <a:t>INVOICE</a:t>
                </a:r>
              </a:p>
            </p:txBody>
          </p:sp>
          <p:sp>
            <p:nvSpPr>
              <p:cNvPr id="15418" name="Text Box 1037"/>
              <p:cNvSpPr txBox="1">
                <a:spLocks noChangeArrowheads="1"/>
              </p:cNvSpPr>
              <p:nvPr/>
            </p:nvSpPr>
            <p:spPr bwMode="auto">
              <a:xfrm>
                <a:off x="2547937" y="2145689"/>
                <a:ext cx="890588" cy="36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en-US" sz="900" dirty="0"/>
                  <a:t>ABC ELECTRIC</a:t>
                </a:r>
              </a:p>
              <a:p>
                <a:r>
                  <a:rPr lang="en-US" sz="900" dirty="0"/>
                  <a:t>ANYTOWN, USA</a:t>
                </a:r>
              </a:p>
            </p:txBody>
          </p:sp>
          <p:sp>
            <p:nvSpPr>
              <p:cNvPr id="15419" name="Text Box 1038"/>
              <p:cNvSpPr txBox="1">
                <a:spLocks noChangeArrowheads="1"/>
              </p:cNvSpPr>
              <p:nvPr/>
            </p:nvSpPr>
            <p:spPr bwMode="auto">
              <a:xfrm>
                <a:off x="2945606" y="2590800"/>
                <a:ext cx="559594" cy="27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Ins="0">
                <a:spAutoFit/>
              </a:bodyPr>
              <a:lstStyle/>
              <a:p>
                <a:pPr algn="r"/>
                <a:r>
                  <a:rPr lang="en-US" sz="1200" dirty="0"/>
                  <a:t>$15.26</a:t>
                </a:r>
              </a:p>
            </p:txBody>
          </p:sp>
        </p:grpSp>
        <p:pic>
          <p:nvPicPr>
            <p:cNvPr id="15409" name="Picture 42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3640" y="27432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5105400" y="1752600"/>
              <a:ext cx="1143000" cy="1447800"/>
              <a:chOff x="5257800" y="1828800"/>
              <a:chExt cx="1143000" cy="14478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257800" y="1828800"/>
                <a:ext cx="1143000" cy="1447800"/>
              </a:xfrm>
              <a:prstGeom prst="rect">
                <a:avLst/>
              </a:prstGeom>
              <a:gradFill>
                <a:gsLst>
                  <a:gs pos="0">
                    <a:schemeClr val="bg2"/>
                  </a:gs>
                  <a:gs pos="35000">
                    <a:srgbClr val="FFFFCC"/>
                  </a:gs>
                  <a:gs pos="100000">
                    <a:srgbClr val="FFFFCC"/>
                  </a:gs>
                </a:gsLst>
              </a:gradFill>
              <a:ln>
                <a:solidFill>
                  <a:srgbClr val="CC9900"/>
                </a:solidFill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413" name="Text Box 1036"/>
              <p:cNvSpPr txBox="1">
                <a:spLocks noChangeArrowheads="1"/>
              </p:cNvSpPr>
              <p:nvPr/>
            </p:nvSpPr>
            <p:spPr bwMode="auto">
              <a:xfrm>
                <a:off x="5738812" y="1905000"/>
                <a:ext cx="581026" cy="169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100" b="1" dirty="0"/>
                  <a:t>INVOICE</a:t>
                </a:r>
              </a:p>
            </p:txBody>
          </p:sp>
          <p:sp>
            <p:nvSpPr>
              <p:cNvPr id="15414" name="Text Box 1037"/>
              <p:cNvSpPr txBox="1">
                <a:spLocks noChangeArrowheads="1"/>
              </p:cNvSpPr>
              <p:nvPr/>
            </p:nvSpPr>
            <p:spPr bwMode="auto">
              <a:xfrm>
                <a:off x="5367337" y="2145689"/>
                <a:ext cx="890588" cy="36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en-US" sz="900" dirty="0"/>
                  <a:t>ABC ELECTRIC</a:t>
                </a:r>
              </a:p>
              <a:p>
                <a:r>
                  <a:rPr lang="en-US" sz="900" dirty="0"/>
                  <a:t>ANYTOWN, USA</a:t>
                </a:r>
              </a:p>
            </p:txBody>
          </p:sp>
          <p:sp>
            <p:nvSpPr>
              <p:cNvPr id="15415" name="Text Box 1038"/>
              <p:cNvSpPr txBox="1">
                <a:spLocks noChangeArrowheads="1"/>
              </p:cNvSpPr>
              <p:nvPr/>
            </p:nvSpPr>
            <p:spPr bwMode="auto">
              <a:xfrm>
                <a:off x="5679234" y="2590800"/>
                <a:ext cx="64536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Ins="0">
                <a:spAutoFit/>
              </a:bodyPr>
              <a:lstStyle/>
              <a:p>
                <a:pPr algn="r"/>
                <a:r>
                  <a:rPr lang="en-US" sz="1200" dirty="0"/>
                  <a:t>$475.99</a:t>
                </a:r>
              </a:p>
            </p:txBody>
          </p:sp>
        </p:grpSp>
        <p:pic>
          <p:nvPicPr>
            <p:cNvPr id="15411" name="Picture 49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3040" y="27432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8" name="Text Box 1055"/>
          <p:cNvSpPr txBox="1">
            <a:spLocks noChangeArrowheads="1"/>
          </p:cNvSpPr>
          <p:nvPr/>
        </p:nvSpPr>
        <p:spPr bwMode="auto">
          <a:xfrm>
            <a:off x="228600" y="4038600"/>
            <a:ext cx="8305800" cy="2362200"/>
          </a:xfrm>
          <a:prstGeom prst="rect">
            <a:avLst/>
          </a:prstGeom>
          <a:noFill/>
          <a:ln w="9525"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Bullpenning</a:t>
            </a:r>
          </a:p>
        </p:txBody>
      </p:sp>
      <p:sp>
        <p:nvSpPr>
          <p:cNvPr id="13318" name="Text Box 1052"/>
          <p:cNvSpPr txBox="1">
            <a:spLocks noChangeArrowheads="1"/>
          </p:cNvSpPr>
          <p:nvPr/>
        </p:nvSpPr>
        <p:spPr bwMode="auto">
          <a:xfrm>
            <a:off x="6403975" y="4541838"/>
            <a:ext cx="6111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cs typeface="Arial" charset="0"/>
              </a:rPr>
              <a:t> 1</a:t>
            </a:r>
          </a:p>
          <a:p>
            <a:pPr algn="r"/>
            <a:r>
              <a:rPr lang="en-US" sz="1000" u="sng" dirty="0">
                <a:cs typeface="Arial" charset="0"/>
              </a:rPr>
              <a:t>x $.50</a:t>
            </a:r>
          </a:p>
          <a:p>
            <a:pPr algn="r"/>
            <a:r>
              <a:rPr lang="en-US" sz="1000" dirty="0">
                <a:cs typeface="Arial" charset="0"/>
              </a:rPr>
              <a:t>$ 0.50</a:t>
            </a:r>
          </a:p>
          <a:p>
            <a:pPr algn="r"/>
            <a:r>
              <a:rPr lang="en-US" sz="1000" dirty="0">
                <a:cs typeface="Arial" charset="0"/>
              </a:rPr>
              <a:t/>
            </a:r>
            <a:br>
              <a:rPr lang="en-US" sz="1000" dirty="0">
                <a:cs typeface="Arial" charset="0"/>
              </a:rPr>
            </a:br>
            <a:r>
              <a:rPr lang="en-US" sz="1000" dirty="0">
                <a:cs typeface="Arial" charset="0"/>
              </a:rPr>
              <a:t>1</a:t>
            </a:r>
          </a:p>
          <a:p>
            <a:pPr algn="r"/>
            <a:r>
              <a:rPr lang="en-US" sz="1000" u="sng" dirty="0">
                <a:cs typeface="Arial" charset="0"/>
              </a:rPr>
              <a:t>x $.05</a:t>
            </a:r>
          </a:p>
          <a:p>
            <a:pPr algn="r"/>
            <a:r>
              <a:rPr lang="en-US" sz="1000" dirty="0">
                <a:cs typeface="Arial" charset="0"/>
              </a:rPr>
              <a:t>$ 0.10</a:t>
            </a:r>
          </a:p>
          <a:p>
            <a:pPr algn="r"/>
            <a:endParaRPr lang="en-US" sz="1000" dirty="0">
              <a:cs typeface="Arial" charset="0"/>
            </a:endParaRPr>
          </a:p>
          <a:p>
            <a:pPr algn="r"/>
            <a:r>
              <a:rPr lang="en-US" sz="1200" b="1" dirty="0">
                <a:cs typeface="Arial" charset="0"/>
              </a:rPr>
              <a:t>$ 0.60</a:t>
            </a:r>
          </a:p>
        </p:txBody>
      </p:sp>
      <p:sp>
        <p:nvSpPr>
          <p:cNvPr id="13319" name="Text Box 1051"/>
          <p:cNvSpPr txBox="1">
            <a:spLocks noChangeArrowheads="1"/>
          </p:cNvSpPr>
          <p:nvPr/>
        </p:nvSpPr>
        <p:spPr bwMode="auto">
          <a:xfrm>
            <a:off x="7010400" y="4541838"/>
            <a:ext cx="152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cs typeface="Arial" charset="0"/>
              </a:rPr>
              <a:t>Invoice</a:t>
            </a:r>
          </a:p>
          <a:p>
            <a:r>
              <a:rPr lang="en-US" sz="1000" dirty="0">
                <a:cs typeface="Arial" charset="0"/>
              </a:rPr>
              <a:t>Per Envelope</a:t>
            </a:r>
          </a:p>
          <a:p>
            <a:r>
              <a:rPr lang="en-US" sz="1000" dirty="0">
                <a:cs typeface="Arial" charset="0"/>
              </a:rPr>
              <a:t>First Bill Charge</a:t>
            </a:r>
          </a:p>
          <a:p>
            <a:endParaRPr lang="en-US" sz="1000" dirty="0">
              <a:cs typeface="Arial" charset="0"/>
            </a:endParaRPr>
          </a:p>
          <a:p>
            <a:r>
              <a:rPr lang="en-US" sz="1000" dirty="0">
                <a:cs typeface="Arial" charset="0"/>
              </a:rPr>
              <a:t>2 Additional Pages </a:t>
            </a:r>
          </a:p>
          <a:p>
            <a:r>
              <a:rPr lang="en-US" sz="1000" dirty="0">
                <a:cs typeface="Arial" charset="0"/>
              </a:rPr>
              <a:t>Per Page Fee</a:t>
            </a:r>
          </a:p>
          <a:p>
            <a:r>
              <a:rPr lang="en-US" sz="1000" dirty="0">
                <a:cs typeface="Arial" charset="0"/>
              </a:rPr>
              <a:t>Extra Pages Charge</a:t>
            </a:r>
          </a:p>
          <a:p>
            <a:endParaRPr lang="en-US" sz="1000" dirty="0">
              <a:cs typeface="Arial" charset="0"/>
            </a:endParaRPr>
          </a:p>
          <a:p>
            <a:r>
              <a:rPr lang="en-US" sz="1200" b="1" dirty="0">
                <a:cs typeface="Arial" charset="0"/>
              </a:rPr>
              <a:t>Total Charges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2286000" y="4267200"/>
            <a:ext cx="1143000" cy="1143000"/>
            <a:chOff x="2286000" y="4191000"/>
            <a:chExt cx="1143000" cy="1143000"/>
          </a:xfrm>
        </p:grpSpPr>
        <p:sp>
          <p:nvSpPr>
            <p:cNvPr id="58" name="Rectangle 57"/>
            <p:cNvSpPr/>
            <p:nvPr/>
          </p:nvSpPr>
          <p:spPr>
            <a:xfrm>
              <a:off x="2286000" y="41910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01" name="Text Box 1036"/>
            <p:cNvSpPr txBox="1">
              <a:spLocks noChangeArrowheads="1"/>
            </p:cNvSpPr>
            <p:nvPr/>
          </p:nvSpPr>
          <p:spPr bwMode="auto">
            <a:xfrm>
              <a:off x="2767012" y="4267200"/>
              <a:ext cx="581026" cy="1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INVOICE</a:t>
              </a:r>
            </a:p>
          </p:txBody>
        </p:sp>
        <p:sp>
          <p:nvSpPr>
            <p:cNvPr id="15402" name="Text Box 1037"/>
            <p:cNvSpPr txBox="1">
              <a:spLocks noChangeArrowheads="1"/>
            </p:cNvSpPr>
            <p:nvPr/>
          </p:nvSpPr>
          <p:spPr bwMode="auto">
            <a:xfrm>
              <a:off x="2395537" y="4507889"/>
              <a:ext cx="890588" cy="36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r>
                <a:rPr lang="en-US" sz="900" dirty="0"/>
                <a:t>ABC ELECTRIC</a:t>
              </a:r>
            </a:p>
            <a:p>
              <a:r>
                <a:rPr lang="en-US" sz="900" dirty="0"/>
                <a:t>ANYTOWN, USA</a:t>
              </a:r>
            </a:p>
          </p:txBody>
        </p:sp>
        <p:sp>
          <p:nvSpPr>
            <p:cNvPr id="15403" name="Text Box 1038"/>
            <p:cNvSpPr txBox="1">
              <a:spLocks noChangeArrowheads="1"/>
            </p:cNvSpPr>
            <p:nvPr/>
          </p:nvSpPr>
          <p:spPr bwMode="auto">
            <a:xfrm>
              <a:off x="2793206" y="4953000"/>
              <a:ext cx="559594" cy="2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>
              <a:spAutoFit/>
            </a:bodyPr>
            <a:lstStyle/>
            <a:p>
              <a:pPr algn="r"/>
              <a:r>
                <a:rPr lang="en-US" sz="1200" dirty="0"/>
                <a:t>$15.26</a:t>
              </a:r>
            </a:p>
          </p:txBody>
        </p:sp>
      </p:grpSp>
      <p:sp>
        <p:nvSpPr>
          <p:cNvPr id="70" name="Text Box 1028"/>
          <p:cNvSpPr txBox="1">
            <a:spLocks noChangeArrowheads="1"/>
          </p:cNvSpPr>
          <p:nvPr/>
        </p:nvSpPr>
        <p:spPr bwMode="auto">
          <a:xfrm>
            <a:off x="6553200" y="4160838"/>
            <a:ext cx="1600200" cy="28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Cost Estimate</a:t>
            </a:r>
          </a:p>
        </p:txBody>
      </p:sp>
      <p:sp>
        <p:nvSpPr>
          <p:cNvPr id="75" name="Line 54"/>
          <p:cNvSpPr>
            <a:spLocks noChangeShapeType="1"/>
          </p:cNvSpPr>
          <p:nvPr/>
        </p:nvSpPr>
        <p:spPr bwMode="auto">
          <a:xfrm>
            <a:off x="228600" y="3810000"/>
            <a:ext cx="822960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71" name="Text Box 1036"/>
          <p:cNvSpPr txBox="1">
            <a:spLocks noChangeArrowheads="1"/>
          </p:cNvSpPr>
          <p:nvPr/>
        </p:nvSpPr>
        <p:spPr bwMode="auto">
          <a:xfrm>
            <a:off x="2590800" y="1676400"/>
            <a:ext cx="5334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100" b="1" dirty="0"/>
              <a:t>Monday</a:t>
            </a: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3962400" y="1676400"/>
            <a:ext cx="573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100" b="1" dirty="0"/>
              <a:t>Tuesday</a:t>
            </a:r>
          </a:p>
        </p:txBody>
      </p:sp>
      <p:sp>
        <p:nvSpPr>
          <p:cNvPr id="15373" name="Text Box 1036"/>
          <p:cNvSpPr txBox="1">
            <a:spLocks noChangeArrowheads="1"/>
          </p:cNvSpPr>
          <p:nvPr/>
        </p:nvSpPr>
        <p:spPr bwMode="auto">
          <a:xfrm>
            <a:off x="5257800" y="1676400"/>
            <a:ext cx="7858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100" b="1" dirty="0"/>
              <a:t>Wednesday</a:t>
            </a:r>
          </a:p>
        </p:txBody>
      </p:sp>
      <p:grpSp>
        <p:nvGrpSpPr>
          <p:cNvPr id="15374" name="Group 54"/>
          <p:cNvGrpSpPr>
            <a:grpSpLocks/>
          </p:cNvGrpSpPr>
          <p:nvPr/>
        </p:nvGrpSpPr>
        <p:grpSpPr bwMode="auto">
          <a:xfrm>
            <a:off x="3657600" y="1905000"/>
            <a:ext cx="1143000" cy="1905000"/>
            <a:chOff x="3581400" y="1905000"/>
            <a:chExt cx="1143000" cy="1905000"/>
          </a:xfrm>
        </p:grpSpPr>
        <p:sp>
          <p:nvSpPr>
            <p:cNvPr id="44" name="Rectangle 43"/>
            <p:cNvSpPr/>
            <p:nvPr/>
          </p:nvSpPr>
          <p:spPr>
            <a:xfrm>
              <a:off x="3581400" y="1905000"/>
              <a:ext cx="1143000" cy="14478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96" name="Text Box 1036"/>
            <p:cNvSpPr txBox="1">
              <a:spLocks noChangeArrowheads="1"/>
            </p:cNvSpPr>
            <p:nvPr/>
          </p:nvSpPr>
          <p:spPr bwMode="auto">
            <a:xfrm>
              <a:off x="4062412" y="1981200"/>
              <a:ext cx="581026" cy="1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INVOICE</a:t>
              </a:r>
            </a:p>
          </p:txBody>
        </p:sp>
        <p:sp>
          <p:nvSpPr>
            <p:cNvPr id="15397" name="Text Box 1037"/>
            <p:cNvSpPr txBox="1">
              <a:spLocks noChangeArrowheads="1"/>
            </p:cNvSpPr>
            <p:nvPr/>
          </p:nvSpPr>
          <p:spPr bwMode="auto">
            <a:xfrm>
              <a:off x="3690937" y="2221889"/>
              <a:ext cx="890588" cy="36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r>
                <a:rPr lang="en-US" sz="900" dirty="0"/>
                <a:t>ABC ELECTRIC</a:t>
              </a:r>
            </a:p>
            <a:p>
              <a:r>
                <a:rPr lang="en-US" sz="900" dirty="0"/>
                <a:t>ANYTOWN, USA</a:t>
              </a:r>
            </a:p>
          </p:txBody>
        </p:sp>
        <p:sp>
          <p:nvSpPr>
            <p:cNvPr id="15398" name="Text Box 1038"/>
            <p:cNvSpPr txBox="1">
              <a:spLocks noChangeArrowheads="1"/>
            </p:cNvSpPr>
            <p:nvPr/>
          </p:nvSpPr>
          <p:spPr bwMode="auto">
            <a:xfrm>
              <a:off x="4002834" y="2667000"/>
              <a:ext cx="6453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>
              <a:spAutoFit/>
            </a:bodyPr>
            <a:lstStyle/>
            <a:p>
              <a:pPr algn="r"/>
              <a:r>
                <a:rPr lang="en-US" sz="1200" dirty="0"/>
                <a:t>$125.47</a:t>
              </a:r>
            </a:p>
          </p:txBody>
        </p:sp>
        <p:pic>
          <p:nvPicPr>
            <p:cNvPr id="15399" name="Picture 53" descr="envelo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040" y="2895600"/>
              <a:ext cx="82296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657600" y="4191000"/>
            <a:ext cx="1219200" cy="1219200"/>
            <a:chOff x="2286000" y="4114800"/>
            <a:chExt cx="1219200" cy="1219200"/>
          </a:xfrm>
        </p:grpSpPr>
        <p:sp>
          <p:nvSpPr>
            <p:cNvPr id="64" name="Rectangle 63"/>
            <p:cNvSpPr/>
            <p:nvPr/>
          </p:nvSpPr>
          <p:spPr>
            <a:xfrm>
              <a:off x="2362200" y="41148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86000" y="41910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92" name="Text Box 1036"/>
            <p:cNvSpPr txBox="1">
              <a:spLocks noChangeArrowheads="1"/>
            </p:cNvSpPr>
            <p:nvPr/>
          </p:nvSpPr>
          <p:spPr bwMode="auto">
            <a:xfrm>
              <a:off x="2767012" y="4267200"/>
              <a:ext cx="581026" cy="1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INVOICE</a:t>
              </a:r>
            </a:p>
          </p:txBody>
        </p:sp>
        <p:sp>
          <p:nvSpPr>
            <p:cNvPr id="15393" name="Text Box 1037"/>
            <p:cNvSpPr txBox="1">
              <a:spLocks noChangeArrowheads="1"/>
            </p:cNvSpPr>
            <p:nvPr/>
          </p:nvSpPr>
          <p:spPr bwMode="auto">
            <a:xfrm>
              <a:off x="2395537" y="4507889"/>
              <a:ext cx="890588" cy="36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r>
                <a:rPr lang="en-US" sz="900" dirty="0"/>
                <a:t>ABC ELECTRIC</a:t>
              </a:r>
            </a:p>
            <a:p>
              <a:r>
                <a:rPr lang="en-US" sz="900" dirty="0"/>
                <a:t>ANYTOWN, USA</a:t>
              </a:r>
            </a:p>
          </p:txBody>
        </p:sp>
        <p:sp>
          <p:nvSpPr>
            <p:cNvPr id="15394" name="Text Box 1038"/>
            <p:cNvSpPr txBox="1">
              <a:spLocks noChangeArrowheads="1"/>
            </p:cNvSpPr>
            <p:nvPr/>
          </p:nvSpPr>
          <p:spPr bwMode="auto">
            <a:xfrm>
              <a:off x="2707431" y="4953000"/>
              <a:ext cx="6453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>
              <a:spAutoFit/>
            </a:bodyPr>
            <a:lstStyle/>
            <a:p>
              <a:pPr algn="r"/>
              <a:r>
                <a:rPr lang="en-US" sz="1200" dirty="0"/>
                <a:t>$125.47</a:t>
              </a:r>
            </a:p>
          </p:txBody>
        </p:sp>
      </p:grpSp>
      <p:grpSp>
        <p:nvGrpSpPr>
          <p:cNvPr id="15376" name="Group 77"/>
          <p:cNvGrpSpPr>
            <a:grpSpLocks/>
          </p:cNvGrpSpPr>
          <p:nvPr/>
        </p:nvGrpSpPr>
        <p:grpSpPr bwMode="auto">
          <a:xfrm>
            <a:off x="2590800" y="3886200"/>
            <a:ext cx="3452813" cy="169863"/>
            <a:chOff x="2590800" y="4021137"/>
            <a:chExt cx="3452813" cy="169863"/>
          </a:xfrm>
        </p:grpSpPr>
        <p:sp>
          <p:nvSpPr>
            <p:cNvPr id="15387" name="Text Box 1036"/>
            <p:cNvSpPr txBox="1">
              <a:spLocks noChangeArrowheads="1"/>
            </p:cNvSpPr>
            <p:nvPr/>
          </p:nvSpPr>
          <p:spPr bwMode="auto">
            <a:xfrm>
              <a:off x="2590800" y="4021137"/>
              <a:ext cx="533400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Monday</a:t>
              </a:r>
            </a:p>
          </p:txBody>
        </p:sp>
        <p:sp>
          <p:nvSpPr>
            <p:cNvPr id="15388" name="Text Box 1036"/>
            <p:cNvSpPr txBox="1">
              <a:spLocks noChangeArrowheads="1"/>
            </p:cNvSpPr>
            <p:nvPr/>
          </p:nvSpPr>
          <p:spPr bwMode="auto">
            <a:xfrm>
              <a:off x="3962400" y="4021137"/>
              <a:ext cx="5730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Tuesday</a:t>
              </a:r>
            </a:p>
          </p:txBody>
        </p:sp>
        <p:sp>
          <p:nvSpPr>
            <p:cNvPr id="15389" name="Text Box 1036"/>
            <p:cNvSpPr txBox="1">
              <a:spLocks noChangeArrowheads="1"/>
            </p:cNvSpPr>
            <p:nvPr/>
          </p:nvSpPr>
          <p:spPr bwMode="auto">
            <a:xfrm>
              <a:off x="5257800" y="4021137"/>
              <a:ext cx="785813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Wednesday</a:t>
              </a:r>
            </a:p>
          </p:txBody>
        </p: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5105400" y="4114800"/>
            <a:ext cx="1295400" cy="1295400"/>
            <a:chOff x="5105400" y="4038600"/>
            <a:chExt cx="1295400" cy="1295400"/>
          </a:xfrm>
        </p:grpSpPr>
        <p:sp>
          <p:nvSpPr>
            <p:cNvPr id="85" name="Rectangle 84"/>
            <p:cNvSpPr/>
            <p:nvPr/>
          </p:nvSpPr>
          <p:spPr>
            <a:xfrm>
              <a:off x="5257800" y="40386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81600" y="41148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05400" y="4191000"/>
              <a:ext cx="1143000" cy="1143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35000">
                  <a:srgbClr val="FFFFCC"/>
                </a:gs>
                <a:gs pos="100000">
                  <a:srgbClr val="FFFFCC"/>
                </a:gs>
              </a:gsLst>
            </a:gradFill>
            <a:ln>
              <a:solidFill>
                <a:srgbClr val="CC99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84" name="Text Box 1036"/>
            <p:cNvSpPr txBox="1">
              <a:spLocks noChangeArrowheads="1"/>
            </p:cNvSpPr>
            <p:nvPr/>
          </p:nvSpPr>
          <p:spPr bwMode="auto">
            <a:xfrm>
              <a:off x="5586412" y="4267200"/>
              <a:ext cx="581026" cy="1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dirty="0"/>
                <a:t>INVOICE</a:t>
              </a:r>
            </a:p>
          </p:txBody>
        </p:sp>
        <p:sp>
          <p:nvSpPr>
            <p:cNvPr id="15385" name="Text Box 1037"/>
            <p:cNvSpPr txBox="1">
              <a:spLocks noChangeArrowheads="1"/>
            </p:cNvSpPr>
            <p:nvPr/>
          </p:nvSpPr>
          <p:spPr bwMode="auto">
            <a:xfrm>
              <a:off x="5214937" y="4507889"/>
              <a:ext cx="890588" cy="36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rIns="0">
              <a:spAutoFit/>
            </a:bodyPr>
            <a:lstStyle/>
            <a:p>
              <a:r>
                <a:rPr lang="en-US" sz="900" dirty="0"/>
                <a:t>ABC ELECTRIC</a:t>
              </a:r>
            </a:p>
            <a:p>
              <a:r>
                <a:rPr lang="en-US" sz="900" dirty="0"/>
                <a:t>ANYTOWN, USA</a:t>
              </a:r>
            </a:p>
          </p:txBody>
        </p:sp>
        <p:sp>
          <p:nvSpPr>
            <p:cNvPr id="15386" name="Text Box 1038"/>
            <p:cNvSpPr txBox="1">
              <a:spLocks noChangeArrowheads="1"/>
            </p:cNvSpPr>
            <p:nvPr/>
          </p:nvSpPr>
          <p:spPr bwMode="auto">
            <a:xfrm>
              <a:off x="5526831" y="4953000"/>
              <a:ext cx="6453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Ins="0">
              <a:spAutoFit/>
            </a:bodyPr>
            <a:lstStyle/>
            <a:p>
              <a:pPr algn="r"/>
              <a:r>
                <a:rPr lang="en-US" sz="1200" dirty="0"/>
                <a:t>$475.99</a:t>
              </a:r>
            </a:p>
          </p:txBody>
        </p:sp>
      </p:grp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652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&lt; $250</a:t>
            </a:r>
          </a:p>
        </p:txBody>
      </p:sp>
      <p:sp>
        <p:nvSpPr>
          <p:cNvPr id="13331" name="Text Box 25"/>
          <p:cNvSpPr txBox="1">
            <a:spLocks noChangeArrowheads="1"/>
          </p:cNvSpPr>
          <p:nvPr/>
        </p:nvSpPr>
        <p:spPr bwMode="auto">
          <a:xfrm>
            <a:off x="3895725" y="5410200"/>
            <a:ext cx="652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&lt; $250</a:t>
            </a:r>
          </a:p>
        </p:txBody>
      </p:sp>
      <p:sp>
        <p:nvSpPr>
          <p:cNvPr id="13332" name="TextBox 89"/>
          <p:cNvSpPr txBox="1">
            <a:spLocks noChangeArrowheads="1"/>
          </p:cNvSpPr>
          <p:nvPr/>
        </p:nvSpPr>
        <p:spPr bwMode="auto">
          <a:xfrm>
            <a:off x="160338" y="6015038"/>
            <a:ext cx="720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68976"/>
                </a:solidFill>
                <a:cs typeface="Arial" charset="0"/>
              </a:rPr>
              <a:t>You control:  </a:t>
            </a:r>
            <a:r>
              <a:rPr lang="en-US" sz="1200" dirty="0">
                <a:solidFill>
                  <a:srgbClr val="268976"/>
                </a:solidFill>
                <a:cs typeface="Arial" charset="0"/>
              </a:rPr>
              <a:t>Dollar Threshold, Maximum Hold Days, Accounts to Exclude, Statement Day(s) to Mail All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70" grpId="0" animBg="1"/>
      <p:bldP spid="13330" grpId="0"/>
      <p:bldP spid="13331" grpId="0"/>
      <p:bldP spid="133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Using the Right Envelope at the Right Time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057400" y="990600"/>
            <a:ext cx="1447800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1-5 pages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33600" y="2819400"/>
            <a:ext cx="1612900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6-12 pages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172200" y="1447800"/>
            <a:ext cx="2074863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13-55 pages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1152525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# 10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1093788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6 x 9 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046663" y="2590800"/>
            <a:ext cx="749300" cy="4302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268976"/>
                </a:solidFill>
              </a:rPr>
              <a:t>Flat</a:t>
            </a:r>
          </a:p>
        </p:txBody>
      </p:sp>
      <p:pic>
        <p:nvPicPr>
          <p:cNvPr id="16393" name="Picture 11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1447800"/>
            <a:ext cx="2706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6X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638" y="3276600"/>
            <a:ext cx="32829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3" descr="9X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1828800"/>
            <a:ext cx="26685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Subtitle 6"/>
          <p:cNvSpPr txBox="1">
            <a:spLocks/>
          </p:cNvSpPr>
          <p:nvPr/>
        </p:nvSpPr>
        <p:spPr bwMode="auto">
          <a:xfrm>
            <a:off x="0" y="5638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000" i="1" dirty="0">
                <a:cs typeface="Arial" charset="0"/>
              </a:rPr>
              <a:t>6 x 9’s save 65 cents on each envelope and are delivered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74750"/>
            <a:ext cx="5486400" cy="3089275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Quality Starts with a Well-Designed Bill</a:t>
            </a:r>
          </a:p>
        </p:txBody>
      </p:sp>
      <p:pic>
        <p:nvPicPr>
          <p:cNvPr id="17412" name="Picture 2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011613"/>
            <a:ext cx="5487988" cy="1878012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52400" y="1219200"/>
            <a:ext cx="1447800" cy="685800"/>
            <a:chOff x="328863" y="1219200"/>
            <a:chExt cx="1219200" cy="457200"/>
          </a:xfrm>
        </p:grpSpPr>
        <p:sp>
          <p:nvSpPr>
            <p:cNvPr id="21" name="Rounded Rectangular Callout 20"/>
            <p:cNvSpPr/>
            <p:nvPr/>
          </p:nvSpPr>
          <p:spPr bwMode="auto">
            <a:xfrm rot="16200000">
              <a:off x="671764" y="876299"/>
              <a:ext cx="457200" cy="11430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24" name="TextBox 9"/>
            <p:cNvSpPr txBox="1">
              <a:spLocks noChangeArrowheads="1"/>
            </p:cNvSpPr>
            <p:nvPr/>
          </p:nvSpPr>
          <p:spPr bwMode="auto">
            <a:xfrm>
              <a:off x="328863" y="1287542"/>
              <a:ext cx="1219200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Variable logos for different divisions</a:t>
              </a:r>
              <a:endParaRPr lang="en-US" sz="1100" dirty="0"/>
            </a:p>
          </p:txBody>
        </p:sp>
      </p:grpSp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152400" y="2730500"/>
            <a:ext cx="1600200" cy="622300"/>
            <a:chOff x="228600" y="2962106"/>
            <a:chExt cx="1290918" cy="543094"/>
          </a:xfrm>
        </p:grpSpPr>
        <p:sp>
          <p:nvSpPr>
            <p:cNvPr id="24" name="Rounded Rectangular Callout 23"/>
            <p:cNvSpPr/>
            <p:nvPr/>
          </p:nvSpPr>
          <p:spPr bwMode="auto">
            <a:xfrm rot="16200000">
              <a:off x="505181" y="2685525"/>
              <a:ext cx="543094" cy="1096256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22" name="TextBox 24"/>
            <p:cNvSpPr txBox="1">
              <a:spLocks noChangeArrowheads="1"/>
            </p:cNvSpPr>
            <p:nvPr/>
          </p:nvSpPr>
          <p:spPr bwMode="auto">
            <a:xfrm>
              <a:off x="228600" y="2981420"/>
              <a:ext cx="1290918" cy="5237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Billtrust forms make  customization a</a:t>
              </a:r>
              <a:br>
                <a:rPr lang="en-US" sz="1100" dirty="0">
                  <a:cs typeface="Arial" charset="0"/>
                </a:rPr>
              </a:br>
              <a:r>
                <a:rPr lang="en-US" sz="1100" dirty="0">
                  <a:cs typeface="Arial" charset="0"/>
                </a:rPr>
                <a:t>snap</a:t>
              </a:r>
            </a:p>
          </p:txBody>
        </p:sp>
      </p:grpSp>
      <p:grpSp>
        <p:nvGrpSpPr>
          <p:cNvPr id="17415" name="Group 29"/>
          <p:cNvGrpSpPr>
            <a:grpSpLocks/>
          </p:cNvGrpSpPr>
          <p:nvPr/>
        </p:nvGrpSpPr>
        <p:grpSpPr bwMode="auto">
          <a:xfrm>
            <a:off x="2971800" y="4572000"/>
            <a:ext cx="1524000" cy="685800"/>
            <a:chOff x="2971800" y="4038600"/>
            <a:chExt cx="1219200" cy="457200"/>
          </a:xfrm>
        </p:grpSpPr>
        <p:sp>
          <p:nvSpPr>
            <p:cNvPr id="28" name="Rounded Rectangular Callout 27"/>
            <p:cNvSpPr/>
            <p:nvPr/>
          </p:nvSpPr>
          <p:spPr>
            <a:xfrm rot="16200000">
              <a:off x="3352800" y="3657600"/>
              <a:ext cx="457200" cy="12192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20" name="TextBox 28"/>
            <p:cNvSpPr txBox="1">
              <a:spLocks noChangeArrowheads="1"/>
            </p:cNvSpPr>
            <p:nvPr/>
          </p:nvSpPr>
          <p:spPr bwMode="auto">
            <a:xfrm>
              <a:off x="2971800" y="4106942"/>
              <a:ext cx="1219200" cy="287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Easily incorporate</a:t>
              </a:r>
            </a:p>
            <a:p>
              <a:r>
                <a:rPr lang="en-US" sz="1100" dirty="0">
                  <a:cs typeface="Arial" charset="0"/>
                </a:rPr>
                <a:t>captured signatures</a:t>
              </a:r>
            </a:p>
          </p:txBody>
        </p:sp>
      </p:grpSp>
      <p:grpSp>
        <p:nvGrpSpPr>
          <p:cNvPr id="17416" name="Group 21"/>
          <p:cNvGrpSpPr>
            <a:grpSpLocks/>
          </p:cNvGrpSpPr>
          <p:nvPr/>
        </p:nvGrpSpPr>
        <p:grpSpPr bwMode="auto">
          <a:xfrm>
            <a:off x="7162800" y="1447800"/>
            <a:ext cx="1676400" cy="533400"/>
            <a:chOff x="6934200" y="1447800"/>
            <a:chExt cx="1371600" cy="457200"/>
          </a:xfrm>
        </p:grpSpPr>
        <p:sp>
          <p:nvSpPr>
            <p:cNvPr id="36" name="Rounded Rectangular Callout 35"/>
            <p:cNvSpPr/>
            <p:nvPr/>
          </p:nvSpPr>
          <p:spPr bwMode="auto">
            <a:xfrm rot="5400000" flipH="1">
              <a:off x="7391400" y="990600"/>
              <a:ext cx="457200" cy="13716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18" name="TextBox 36"/>
            <p:cNvSpPr txBox="1">
              <a:spLocks noChangeArrowheads="1"/>
            </p:cNvSpPr>
            <p:nvPr/>
          </p:nvSpPr>
          <p:spPr bwMode="auto">
            <a:xfrm>
              <a:off x="6934200" y="1492250"/>
              <a:ext cx="1371600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Clear titles for invoices and credit memos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584775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Saint Gobain Bill Design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8305800" y="6488323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0B3043-406B-423E-8FCF-66FFF25F55F0}" type="slidenum">
              <a:rPr lang="en-US" sz="900" b="1">
                <a:solidFill>
                  <a:schemeClr val="bg1"/>
                </a:solidFill>
                <a:latin typeface="Gill Sans MT" pitchFamily="34" charset="0"/>
              </a:rPr>
              <a:pPr algn="r"/>
              <a:t>16</a:t>
            </a:fld>
            <a:endParaRPr lang="en-US" sz="9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4600" y="990600"/>
            <a:ext cx="4038600" cy="5225266"/>
            <a:chOff x="2514600" y="990600"/>
            <a:chExt cx="4038600" cy="5225266"/>
          </a:xfrm>
        </p:grpSpPr>
        <p:grpSp>
          <p:nvGrpSpPr>
            <p:cNvPr id="9" name="Group 8"/>
            <p:cNvGrpSpPr/>
            <p:nvPr/>
          </p:nvGrpSpPr>
          <p:grpSpPr>
            <a:xfrm>
              <a:off x="2514600" y="990600"/>
              <a:ext cx="4038600" cy="5225266"/>
              <a:chOff x="2514600" y="990600"/>
              <a:chExt cx="4038600" cy="522526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4600" y="990600"/>
                <a:ext cx="4038600" cy="52252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200400" y="1981200"/>
                <a:ext cx="457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91514" y="2100530"/>
                <a:ext cx="457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22598" y="5749504"/>
                <a:ext cx="457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743200" y="3048000"/>
              <a:ext cx="37338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5553974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Mail Piece Integrity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572000" cy="31178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352425" y="1066800"/>
            <a:ext cx="1828800" cy="914400"/>
            <a:chOff x="381000" y="2895600"/>
            <a:chExt cx="1600200" cy="838200"/>
          </a:xfrm>
        </p:grpSpPr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 rot="-5400000">
              <a:off x="762000" y="2514600"/>
              <a:ext cx="838200" cy="16002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12700" algn="ctr">
              <a:solidFill>
                <a:srgbClr val="4A7EBB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449" name="TextBox 24"/>
            <p:cNvSpPr txBox="1">
              <a:spLocks noChangeArrowheads="1"/>
            </p:cNvSpPr>
            <p:nvPr/>
          </p:nvSpPr>
          <p:spPr bwMode="auto">
            <a:xfrm>
              <a:off x="411559" y="2921794"/>
              <a:ext cx="1523802" cy="7829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charset="0"/>
                </a:rPr>
                <a:t>Bar-coding on each bill contains a count of pages per envelope and a sequence check to prevent incorrect inserts</a:t>
              </a:r>
            </a:p>
          </p:txBody>
        </p:sp>
      </p:grpSp>
      <p:grpSp>
        <p:nvGrpSpPr>
          <p:cNvPr id="18437" name="Group 2"/>
          <p:cNvGrpSpPr>
            <a:grpSpLocks/>
          </p:cNvGrpSpPr>
          <p:nvPr/>
        </p:nvGrpSpPr>
        <p:grpSpPr bwMode="auto">
          <a:xfrm>
            <a:off x="2133600" y="4257675"/>
            <a:ext cx="5095875" cy="1852613"/>
            <a:chOff x="528" y="1488"/>
            <a:chExt cx="4848" cy="1872"/>
          </a:xfrm>
        </p:grpSpPr>
        <p:sp>
          <p:nvSpPr>
            <p:cNvPr id="18441" name="Rectangle 3"/>
            <p:cNvSpPr>
              <a:spLocks noChangeArrowheads="1"/>
            </p:cNvSpPr>
            <p:nvPr/>
          </p:nvSpPr>
          <p:spPr bwMode="auto">
            <a:xfrm>
              <a:off x="528" y="1488"/>
              <a:ext cx="4848" cy="18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2" name="AutoShape 4"/>
            <p:cNvSpPr>
              <a:spLocks noChangeArrowheads="1"/>
            </p:cNvSpPr>
            <p:nvPr/>
          </p:nvSpPr>
          <p:spPr bwMode="auto">
            <a:xfrm>
              <a:off x="720" y="1632"/>
              <a:ext cx="240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3" name="AutoShape 5"/>
            <p:cNvSpPr>
              <a:spLocks noChangeArrowheads="1"/>
            </p:cNvSpPr>
            <p:nvPr/>
          </p:nvSpPr>
          <p:spPr bwMode="auto">
            <a:xfrm>
              <a:off x="720" y="2496"/>
              <a:ext cx="2400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444" name="Rectangle 6"/>
            <p:cNvSpPr>
              <a:spLocks noChangeArrowheads="1"/>
            </p:cNvSpPr>
            <p:nvPr/>
          </p:nvSpPr>
          <p:spPr bwMode="auto">
            <a:xfrm>
              <a:off x="4848" y="1584"/>
              <a:ext cx="384" cy="3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" dirty="0">
                  <a:solidFill>
                    <a:srgbClr val="003300"/>
                  </a:solidFill>
                  <a:latin typeface="Times New Roman" pitchFamily="18" charset="0"/>
                </a:rPr>
                <a:t>Permit #3</a:t>
              </a:r>
            </a:p>
            <a:p>
              <a:pPr algn="ctr"/>
              <a:r>
                <a:rPr lang="en-US" sz="600" dirty="0">
                  <a:solidFill>
                    <a:srgbClr val="003300"/>
                  </a:solidFill>
                  <a:latin typeface="Times New Roman" pitchFamily="18" charset="0"/>
                </a:rPr>
                <a:t>Billtrust</a:t>
              </a:r>
            </a:p>
          </p:txBody>
        </p:sp>
        <p:pic>
          <p:nvPicPr>
            <p:cNvPr id="1844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" y="1728"/>
              <a:ext cx="2232" cy="5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" y="2592"/>
              <a:ext cx="2178" cy="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447" name="Oval 9"/>
            <p:cNvSpPr>
              <a:spLocks noChangeArrowheads="1"/>
            </p:cNvSpPr>
            <p:nvPr/>
          </p:nvSpPr>
          <p:spPr bwMode="auto">
            <a:xfrm>
              <a:off x="2642" y="2688"/>
              <a:ext cx="336" cy="336"/>
            </a:xfrm>
            <a:prstGeom prst="ellipse">
              <a:avLst/>
            </a:prstGeom>
            <a:solidFill>
              <a:srgbClr val="FFFF00">
                <a:alpha val="36862"/>
              </a:srgbClr>
            </a:solidFill>
            <a:ln w="9525" algn="ctr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4972050" y="5029200"/>
            <a:ext cx="1981200" cy="881063"/>
            <a:chOff x="4876800" y="3581400"/>
            <a:chExt cx="1600200" cy="861483"/>
          </a:xfrm>
        </p:grpSpPr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 rot="5400000" flipH="1">
              <a:off x="5257800" y="3200400"/>
              <a:ext cx="838199" cy="16002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12700" algn="ctr">
              <a:solidFill>
                <a:srgbClr val="4A7EBB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4907573" y="3607788"/>
              <a:ext cx="1523267" cy="8350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charset="0"/>
                </a:rPr>
                <a:t>Cameras at the end of the insert process take a picture of this 2-D barcode to guarantee that every piece is accounted for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123825" y="1295400"/>
            <a:ext cx="8686800" cy="4572000"/>
          </a:xfrm>
          <a:prstGeom prst="rect">
            <a:avLst/>
          </a:prstGeom>
          <a:gradFill rotWithShape="1">
            <a:gsLst>
              <a:gs pos="0">
                <a:srgbClr val="99CCFF">
                  <a:alpha val="74001"/>
                </a:srgbClr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Bill Marketing with Billtrust</a:t>
            </a:r>
          </a:p>
        </p:txBody>
      </p:sp>
      <p:sp>
        <p:nvSpPr>
          <p:cNvPr id="19460" name="Subtitle 6"/>
          <p:cNvSpPr txBox="1">
            <a:spLocks/>
          </p:cNvSpPr>
          <p:nvPr/>
        </p:nvSpPr>
        <p:spPr bwMode="auto">
          <a:xfrm>
            <a:off x="203200" y="1257300"/>
            <a:ext cx="28321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Dynamic Bill Message</a:t>
            </a:r>
          </a:p>
        </p:txBody>
      </p:sp>
      <p:sp>
        <p:nvSpPr>
          <p:cNvPr id="19464" name="Subtitle 6"/>
          <p:cNvSpPr txBox="1">
            <a:spLocks/>
          </p:cNvSpPr>
          <p:nvPr/>
        </p:nvSpPr>
        <p:spPr bwMode="auto">
          <a:xfrm>
            <a:off x="2692400" y="1282700"/>
            <a:ext cx="335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Pre-Printed Inserts</a:t>
            </a:r>
          </a:p>
        </p:txBody>
      </p:sp>
      <p:sp>
        <p:nvSpPr>
          <p:cNvPr id="19465" name="Subtitle 6"/>
          <p:cNvSpPr txBox="1">
            <a:spLocks/>
          </p:cNvSpPr>
          <p:nvPr/>
        </p:nvSpPr>
        <p:spPr bwMode="auto">
          <a:xfrm>
            <a:off x="6172200" y="12700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ctr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Insert 360</a:t>
            </a:r>
          </a:p>
        </p:txBody>
      </p:sp>
      <p:pic>
        <p:nvPicPr>
          <p:cNvPr id="19463" name="Picture 12" descr="Mayer Stmt 0517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43063"/>
            <a:ext cx="3194050" cy="4130675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1643063"/>
            <a:ext cx="3206750" cy="4148137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9488" y="1692275"/>
            <a:ext cx="1852612" cy="4043363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Email with Easy Import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0" y="5486400"/>
            <a:ext cx="8534400" cy="73183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500" i="1" dirty="0">
                <a:solidFill>
                  <a:schemeClr val="tx2"/>
                </a:solidFill>
                <a:cs typeface="Arial" charset="0"/>
              </a:rPr>
              <a:t>“</a:t>
            </a:r>
            <a:r>
              <a:rPr lang="en-US" sz="1500" i="1" dirty="0">
                <a:cs typeface="Arial" charset="0"/>
              </a:rPr>
              <a:t>We love getting our invoices and statements by email with the downloadable file. I can access the data files from different places and it has saved us countless hours of manual data entry.” </a:t>
            </a:r>
            <a:br>
              <a:rPr lang="en-US" sz="1500" i="1" dirty="0">
                <a:cs typeface="Arial" charset="0"/>
              </a:rPr>
            </a:br>
            <a:r>
              <a:rPr lang="en-US" sz="1200" i="1" dirty="0">
                <a:cs typeface="Arial" charset="0"/>
              </a:rPr>
              <a:t>- Patty Webb, Webb Electric, an electrical contractor client of Stoneway Electric </a:t>
            </a:r>
          </a:p>
        </p:txBody>
      </p: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6477000" y="1295400"/>
            <a:ext cx="1676400" cy="914400"/>
            <a:chOff x="6553200" y="914400"/>
            <a:chExt cx="1447800" cy="762000"/>
          </a:xfrm>
        </p:grpSpPr>
        <p:sp>
          <p:nvSpPr>
            <p:cNvPr id="24" name="Rounded Rectangular Callout 23"/>
            <p:cNvSpPr/>
            <p:nvPr/>
          </p:nvSpPr>
          <p:spPr bwMode="auto">
            <a:xfrm rot="5400000" flipH="1">
              <a:off x="6896100" y="571500"/>
              <a:ext cx="762000" cy="14478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92" name="TextBox 24"/>
            <p:cNvSpPr txBox="1">
              <a:spLocks noChangeArrowheads="1"/>
            </p:cNvSpPr>
            <p:nvPr/>
          </p:nvSpPr>
          <p:spPr bwMode="auto">
            <a:xfrm>
              <a:off x="6553200" y="965285"/>
              <a:ext cx="144780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Easy Import files let your customers import invoices instead of re-keying them</a:t>
              </a:r>
            </a:p>
          </p:txBody>
        </p:sp>
      </p:grp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988" y="1066800"/>
            <a:ext cx="4162425" cy="4360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0488" name="Group 30"/>
          <p:cNvGrpSpPr>
            <a:grpSpLocks/>
          </p:cNvGrpSpPr>
          <p:nvPr/>
        </p:nvGrpSpPr>
        <p:grpSpPr bwMode="auto">
          <a:xfrm>
            <a:off x="6553200" y="2895600"/>
            <a:ext cx="1752600" cy="838200"/>
            <a:chOff x="6400800" y="2209800"/>
            <a:chExt cx="1447800" cy="609600"/>
          </a:xfrm>
        </p:grpSpPr>
        <p:sp>
          <p:nvSpPr>
            <p:cNvPr id="29" name="Rounded Rectangular Callout 28"/>
            <p:cNvSpPr/>
            <p:nvPr/>
          </p:nvSpPr>
          <p:spPr bwMode="auto">
            <a:xfrm rot="5400000" flipH="1">
              <a:off x="6819900" y="1790700"/>
              <a:ext cx="609600" cy="14478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90" name="TextBox 29"/>
            <p:cNvSpPr txBox="1">
              <a:spLocks noChangeArrowheads="1"/>
            </p:cNvSpPr>
            <p:nvPr/>
          </p:nvSpPr>
          <p:spPr bwMode="auto">
            <a:xfrm>
              <a:off x="6400800" y="2260685"/>
              <a:ext cx="1447800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Invoices and statements clearly summarized in the body of the email</a:t>
              </a:r>
            </a:p>
          </p:txBody>
        </p:sp>
      </p:grp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609600" y="1828800"/>
            <a:ext cx="1524000" cy="762000"/>
            <a:chOff x="228600" y="2895600"/>
            <a:chExt cx="1219200" cy="609600"/>
          </a:xfrm>
        </p:grpSpPr>
        <p:sp>
          <p:nvSpPr>
            <p:cNvPr id="21" name="Rounded Rectangular Callout 20"/>
            <p:cNvSpPr/>
            <p:nvPr/>
          </p:nvSpPr>
          <p:spPr bwMode="auto">
            <a:xfrm rot="16200000">
              <a:off x="533400" y="2590800"/>
              <a:ext cx="609600" cy="12192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94" name="TextBox 24"/>
            <p:cNvSpPr txBox="1">
              <a:spLocks noChangeArrowheads="1"/>
            </p:cNvSpPr>
            <p:nvPr/>
          </p:nvSpPr>
          <p:spPr bwMode="auto">
            <a:xfrm>
              <a:off x="228600" y="2946485"/>
              <a:ext cx="1219200" cy="480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Exact replicas of  each bill in a </a:t>
              </a:r>
              <a:r>
                <a:rPr lang="en-US" sz="1100" b="1" dirty="0">
                  <a:cs typeface="Arial" charset="0"/>
                </a:rPr>
                <a:t>SINGLE </a:t>
              </a:r>
              <a:r>
                <a:rPr lang="en-US" sz="1100" dirty="0">
                  <a:cs typeface="Arial" charset="0"/>
                </a:rPr>
                <a:t>PDF file</a:t>
              </a:r>
            </a:p>
          </p:txBody>
        </p:sp>
      </p:grpSp>
      <p:grpSp>
        <p:nvGrpSpPr>
          <p:cNvPr id="20485" name="Group 16"/>
          <p:cNvGrpSpPr>
            <a:grpSpLocks/>
          </p:cNvGrpSpPr>
          <p:nvPr/>
        </p:nvGrpSpPr>
        <p:grpSpPr bwMode="auto">
          <a:xfrm>
            <a:off x="533400" y="1143000"/>
            <a:ext cx="1600200" cy="533400"/>
            <a:chOff x="914400" y="1143000"/>
            <a:chExt cx="1295400" cy="457200"/>
          </a:xfrm>
        </p:grpSpPr>
        <p:sp>
          <p:nvSpPr>
            <p:cNvPr id="15" name="Rounded Rectangular Callout 14"/>
            <p:cNvSpPr/>
            <p:nvPr/>
          </p:nvSpPr>
          <p:spPr bwMode="auto">
            <a:xfrm rot="16200000">
              <a:off x="1333500" y="723900"/>
              <a:ext cx="457200" cy="12954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96" name="TextBox 9"/>
            <p:cNvSpPr txBox="1">
              <a:spLocks noChangeArrowheads="1"/>
            </p:cNvSpPr>
            <p:nvPr/>
          </p:nvSpPr>
          <p:spPr bwMode="auto">
            <a:xfrm>
              <a:off x="914400" y="118745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Only </a:t>
              </a:r>
              <a:r>
                <a:rPr lang="en-US" sz="1100" b="1" dirty="0">
                  <a:cs typeface="Arial" charset="0"/>
                </a:rPr>
                <a:t>ONE</a:t>
              </a:r>
              <a:r>
                <a:rPr lang="en-US" sz="1100" dirty="0">
                  <a:cs typeface="Arial" charset="0"/>
                </a:rPr>
                <a:t> e-mail per day per customer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52800" y="28956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Billtrust – QAD’s Partner for Billing Services</a:t>
            </a:r>
          </a:p>
        </p:txBody>
      </p:sp>
      <p:pic>
        <p:nvPicPr>
          <p:cNvPr id="2052" name="Picture 4" descr="idex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9794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648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244" t="12950"/>
          <a:stretch>
            <a:fillRect/>
          </a:stretch>
        </p:blipFill>
        <p:spPr bwMode="auto">
          <a:xfrm>
            <a:off x="2819400" y="3276600"/>
            <a:ext cx="2028825" cy="3778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5" name="Picture 7" descr="ex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352800"/>
            <a:ext cx="10906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toshiba"/>
          <p:cNvPicPr>
            <a:picLocks noChangeAspect="1" noChangeArrowheads="1"/>
          </p:cNvPicPr>
          <p:nvPr/>
        </p:nvPicPr>
        <p:blipFill>
          <a:blip r:embed="rId7" cstate="print"/>
          <a:srcRect r="14421" b="48962"/>
          <a:stretch>
            <a:fillRect/>
          </a:stretch>
        </p:blipFill>
        <p:spPr bwMode="auto">
          <a:xfrm>
            <a:off x="5486400" y="2514600"/>
            <a:ext cx="130968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Elkay2Col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6482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419600"/>
            <a:ext cx="695325" cy="692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3352800"/>
            <a:ext cx="1079500" cy="387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60" name="Picture 12" descr="Current Stick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236220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ph_knaack_logo_header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2438400"/>
            <a:ext cx="10906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callaway-golf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2438400"/>
            <a:ext cx="68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"/>
          <p:cNvPicPr>
            <a:picLocks noChangeAspect="1" noChangeArrowheads="1"/>
          </p:cNvPicPr>
          <p:nvPr/>
        </p:nvPicPr>
        <p:blipFill>
          <a:blip r:embed="rId14" cstate="print"/>
          <a:srcRect l="16505" t="16447" r="73328" b="77043"/>
          <a:stretch>
            <a:fillRect/>
          </a:stretch>
        </p:blipFill>
        <p:spPr bwMode="auto">
          <a:xfrm>
            <a:off x="5943600" y="3200400"/>
            <a:ext cx="990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New Balan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0600" y="3276600"/>
            <a:ext cx="704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saint-gobain-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66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3810000"/>
            <a:ext cx="1844675" cy="554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2800" y="396240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2800" y="3200400"/>
            <a:ext cx="1219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05000" y="2362200"/>
            <a:ext cx="7794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05400" y="3886200"/>
            <a:ext cx="1600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 descr="logo_medel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1600200"/>
            <a:ext cx="1971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09600" y="5334000"/>
            <a:ext cx="78644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"I love reporting my billing costs every month because they are going lower and lower!  In the first four months after going live with Billtrust, our e-billing rate grew from 25 % to 65%."</a:t>
            </a:r>
            <a:endParaRPr lang="en-US" sz="1350" b="1" i="1" dirty="0"/>
          </a:p>
          <a:p>
            <a:pPr>
              <a:defRPr/>
            </a:pPr>
            <a:r>
              <a:rPr lang="en-US" sz="1350" b="1" i="1" dirty="0"/>
              <a:t>Peggy Kemp, Manager of Credit and Collections, Saint-Gobain Performance Plastics, OH</a:t>
            </a:r>
          </a:p>
        </p:txBody>
      </p:sp>
      <p:pic>
        <p:nvPicPr>
          <p:cNvPr id="2073" name="Picture 26" descr="Taglin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" y="4343400"/>
            <a:ext cx="2514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7" descr="emotors_bran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600" y="2438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Rectangle 28"/>
          <p:cNvSpPr>
            <a:spLocks noChangeArrowheads="1"/>
          </p:cNvSpPr>
          <p:nvPr/>
        </p:nvSpPr>
        <p:spPr bwMode="auto">
          <a:xfrm>
            <a:off x="228600" y="1066800"/>
            <a:ext cx="8458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76" name="Picture 29" descr="QAD_SOL_PART_LOG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4800" y="1236663"/>
            <a:ext cx="19812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Advanced Fax Billing</a:t>
            </a:r>
          </a:p>
        </p:txBody>
      </p:sp>
      <p:grpSp>
        <p:nvGrpSpPr>
          <p:cNvPr id="21507" name="Group 10"/>
          <p:cNvGrpSpPr>
            <a:grpSpLocks/>
          </p:cNvGrpSpPr>
          <p:nvPr/>
        </p:nvGrpSpPr>
        <p:grpSpPr bwMode="auto">
          <a:xfrm>
            <a:off x="2133600" y="990600"/>
            <a:ext cx="4495800" cy="5181600"/>
            <a:chOff x="1344" y="624"/>
            <a:chExt cx="2832" cy="3264"/>
          </a:xfrm>
        </p:grpSpPr>
        <p:pic>
          <p:nvPicPr>
            <p:cNvPr id="215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8" y="768"/>
              <a:ext cx="2398" cy="3120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24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4" y="720"/>
              <a:ext cx="2398" cy="3120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25" name="Picture 5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0" y="672"/>
              <a:ext cx="2398" cy="3120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26" name="Picture 6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624"/>
              <a:ext cx="2395" cy="3121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21508" name="Group 22"/>
          <p:cNvGrpSpPr>
            <a:grpSpLocks/>
          </p:cNvGrpSpPr>
          <p:nvPr/>
        </p:nvGrpSpPr>
        <p:grpSpPr bwMode="auto">
          <a:xfrm>
            <a:off x="533400" y="1447800"/>
            <a:ext cx="1676400" cy="685800"/>
            <a:chOff x="914400" y="1447800"/>
            <a:chExt cx="1295400" cy="457200"/>
          </a:xfrm>
        </p:grpSpPr>
        <p:sp>
          <p:nvSpPr>
            <p:cNvPr id="18" name="Rounded Rectangular Callout 17"/>
            <p:cNvSpPr/>
            <p:nvPr/>
          </p:nvSpPr>
          <p:spPr bwMode="auto">
            <a:xfrm rot="16200000">
              <a:off x="1333500" y="1028700"/>
              <a:ext cx="457200" cy="12954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22" name="TextBox 9"/>
            <p:cNvSpPr txBox="1">
              <a:spLocks noChangeArrowheads="1"/>
            </p:cNvSpPr>
            <p:nvPr/>
          </p:nvSpPr>
          <p:spPr bwMode="auto">
            <a:xfrm>
              <a:off x="914400" y="1492250"/>
              <a:ext cx="1295400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One fax per day for each customer</a:t>
              </a:r>
            </a:p>
          </p:txBody>
        </p:sp>
      </p:grpSp>
      <p:grpSp>
        <p:nvGrpSpPr>
          <p:cNvPr id="21509" name="Group 21"/>
          <p:cNvGrpSpPr>
            <a:grpSpLocks/>
          </p:cNvGrpSpPr>
          <p:nvPr/>
        </p:nvGrpSpPr>
        <p:grpSpPr bwMode="auto">
          <a:xfrm>
            <a:off x="609600" y="2590800"/>
            <a:ext cx="1600200" cy="762000"/>
            <a:chOff x="228600" y="2895600"/>
            <a:chExt cx="1219200" cy="609600"/>
          </a:xfrm>
        </p:grpSpPr>
        <p:sp>
          <p:nvSpPr>
            <p:cNvPr id="25" name="Rounded Rectangular Callout 24"/>
            <p:cNvSpPr/>
            <p:nvPr/>
          </p:nvSpPr>
          <p:spPr bwMode="auto">
            <a:xfrm rot="16200000">
              <a:off x="533400" y="2590800"/>
              <a:ext cx="609600" cy="12192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20" name="TextBox 24"/>
            <p:cNvSpPr txBox="1">
              <a:spLocks noChangeArrowheads="1"/>
            </p:cNvSpPr>
            <p:nvPr/>
          </p:nvSpPr>
          <p:spPr bwMode="auto">
            <a:xfrm>
              <a:off x="228600" y="2946485"/>
              <a:ext cx="1219200" cy="344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Schedule delivery during the day or night</a:t>
              </a:r>
            </a:p>
          </p:txBody>
        </p:sp>
      </p:grpSp>
      <p:grpSp>
        <p:nvGrpSpPr>
          <p:cNvPr id="21510" name="Group 37"/>
          <p:cNvGrpSpPr>
            <a:grpSpLocks/>
          </p:cNvGrpSpPr>
          <p:nvPr/>
        </p:nvGrpSpPr>
        <p:grpSpPr bwMode="auto">
          <a:xfrm>
            <a:off x="4724400" y="1666875"/>
            <a:ext cx="1905000" cy="1000125"/>
            <a:chOff x="4724400" y="1752600"/>
            <a:chExt cx="1469136" cy="800100"/>
          </a:xfrm>
        </p:grpSpPr>
        <p:sp>
          <p:nvSpPr>
            <p:cNvPr id="29" name="Rounded Rectangular Callout 28"/>
            <p:cNvSpPr/>
            <p:nvPr/>
          </p:nvSpPr>
          <p:spPr bwMode="auto">
            <a:xfrm rot="5400000" flipH="1">
              <a:off x="5010559" y="1466441"/>
              <a:ext cx="800100" cy="1372418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18" name="TextBox 29"/>
            <p:cNvSpPr txBox="1">
              <a:spLocks noChangeArrowheads="1"/>
            </p:cNvSpPr>
            <p:nvPr/>
          </p:nvSpPr>
          <p:spPr bwMode="auto">
            <a:xfrm>
              <a:off x="4745736" y="1819336"/>
              <a:ext cx="144780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Customer names, fax number, and notes automatically sent with your billing files.</a:t>
              </a:r>
            </a:p>
          </p:txBody>
        </p:sp>
      </p:grpSp>
      <p:grpSp>
        <p:nvGrpSpPr>
          <p:cNvPr id="21511" name="Group 33"/>
          <p:cNvGrpSpPr>
            <a:grpSpLocks/>
          </p:cNvGrpSpPr>
          <p:nvPr/>
        </p:nvGrpSpPr>
        <p:grpSpPr bwMode="auto">
          <a:xfrm>
            <a:off x="6553200" y="3429000"/>
            <a:ext cx="1905000" cy="914400"/>
            <a:chOff x="6477000" y="3352800"/>
            <a:chExt cx="1447800" cy="609600"/>
          </a:xfrm>
        </p:grpSpPr>
        <p:sp>
          <p:nvSpPr>
            <p:cNvPr id="32" name="Rounded Rectangular Callout 31"/>
            <p:cNvSpPr/>
            <p:nvPr/>
          </p:nvSpPr>
          <p:spPr bwMode="auto">
            <a:xfrm rot="5400000" flipH="1">
              <a:off x="6858095" y="2971705"/>
              <a:ext cx="609600" cy="1371791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16" name="TextBox 32"/>
            <p:cNvSpPr txBox="1">
              <a:spLocks noChangeArrowheads="1"/>
            </p:cNvSpPr>
            <p:nvPr/>
          </p:nvSpPr>
          <p:spPr bwMode="auto">
            <a:xfrm>
              <a:off x="6477000" y="3403685"/>
              <a:ext cx="1447800" cy="4001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Exact replicas of each invoice and statement included</a:t>
              </a:r>
            </a:p>
          </p:txBody>
        </p:sp>
      </p:grpSp>
      <p:grpSp>
        <p:nvGrpSpPr>
          <p:cNvPr id="21512" name="Group 34"/>
          <p:cNvGrpSpPr>
            <a:grpSpLocks/>
          </p:cNvGrpSpPr>
          <p:nvPr/>
        </p:nvGrpSpPr>
        <p:grpSpPr bwMode="auto">
          <a:xfrm>
            <a:off x="6705600" y="4800600"/>
            <a:ext cx="1752600" cy="762000"/>
            <a:chOff x="6477000" y="3352800"/>
            <a:chExt cx="1447800" cy="609600"/>
          </a:xfrm>
        </p:grpSpPr>
        <p:sp>
          <p:nvSpPr>
            <p:cNvPr id="36" name="Rounded Rectangular Callout 35"/>
            <p:cNvSpPr/>
            <p:nvPr/>
          </p:nvSpPr>
          <p:spPr bwMode="auto">
            <a:xfrm rot="5400000" flipH="1">
              <a:off x="6858069" y="2971731"/>
              <a:ext cx="609600" cy="1371738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14" name="TextBox 36"/>
            <p:cNvSpPr txBox="1">
              <a:spLocks noChangeArrowheads="1"/>
            </p:cNvSpPr>
            <p:nvPr/>
          </p:nvSpPr>
          <p:spPr bwMode="auto">
            <a:xfrm>
              <a:off x="6477000" y="3403685"/>
              <a:ext cx="1447800" cy="480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Terms and conditions can be faxed as the last page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Invoice Gateway: Web Access for Customers</a:t>
            </a:r>
          </a:p>
        </p:txBody>
      </p:sp>
      <p:grpSp>
        <p:nvGrpSpPr>
          <p:cNvPr id="22531" name="Group 32"/>
          <p:cNvGrpSpPr>
            <a:grpSpLocks/>
          </p:cNvGrpSpPr>
          <p:nvPr/>
        </p:nvGrpSpPr>
        <p:grpSpPr bwMode="auto">
          <a:xfrm>
            <a:off x="1247775" y="990600"/>
            <a:ext cx="7094538" cy="5257800"/>
            <a:chOff x="1057275" y="720725"/>
            <a:chExt cx="7777163" cy="5934075"/>
          </a:xfrm>
        </p:grpSpPr>
        <p:pic>
          <p:nvPicPr>
            <p:cNvPr id="2254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7275" y="720725"/>
              <a:ext cx="6975475" cy="5443538"/>
            </a:xfrm>
            <a:prstGeom prst="rect">
              <a:avLst/>
            </a:prstGeom>
            <a:noFill/>
            <a:ln w="15875" algn="ctr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254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42113" y="3948113"/>
              <a:ext cx="2092325" cy="27066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76200" y="2057400"/>
            <a:ext cx="1524000" cy="685800"/>
            <a:chOff x="304800" y="2235200"/>
            <a:chExt cx="1295400" cy="457200"/>
          </a:xfrm>
        </p:grpSpPr>
        <p:sp>
          <p:nvSpPr>
            <p:cNvPr id="10" name="Rounded Rectangular Callout 9"/>
            <p:cNvSpPr/>
            <p:nvPr/>
          </p:nvSpPr>
          <p:spPr bwMode="auto">
            <a:xfrm rot="16200000">
              <a:off x="723900" y="1816100"/>
              <a:ext cx="457200" cy="12954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40" name="TextBox 9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1295400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Quickly find individual invoices</a:t>
              </a:r>
            </a:p>
          </p:txBody>
        </p:sp>
      </p:grp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7162800" y="2057400"/>
            <a:ext cx="1676400" cy="685800"/>
            <a:chOff x="6934200" y="1447800"/>
            <a:chExt cx="1371600" cy="457200"/>
          </a:xfrm>
        </p:grpSpPr>
        <p:sp>
          <p:nvSpPr>
            <p:cNvPr id="16" name="Rounded Rectangular Callout 15"/>
            <p:cNvSpPr/>
            <p:nvPr/>
          </p:nvSpPr>
          <p:spPr bwMode="auto">
            <a:xfrm rot="5400000" flipH="1">
              <a:off x="7391400" y="990600"/>
              <a:ext cx="457200" cy="13716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38" name="TextBox 36"/>
            <p:cNvSpPr txBox="1">
              <a:spLocks noChangeArrowheads="1"/>
            </p:cNvSpPr>
            <p:nvPr/>
          </p:nvSpPr>
          <p:spPr bwMode="auto">
            <a:xfrm>
              <a:off x="6934200" y="1492250"/>
              <a:ext cx="1371600" cy="287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Electronic payments via ACH or credit card</a:t>
              </a:r>
            </a:p>
          </p:txBody>
        </p:sp>
      </p:grpSp>
      <p:grpSp>
        <p:nvGrpSpPr>
          <p:cNvPr id="22534" name="Group 14"/>
          <p:cNvGrpSpPr>
            <a:grpSpLocks/>
          </p:cNvGrpSpPr>
          <p:nvPr/>
        </p:nvGrpSpPr>
        <p:grpSpPr bwMode="auto">
          <a:xfrm>
            <a:off x="4800600" y="5029200"/>
            <a:ext cx="1676400" cy="685800"/>
            <a:chOff x="5257800" y="5029200"/>
            <a:chExt cx="1219200" cy="457200"/>
          </a:xfrm>
        </p:grpSpPr>
        <p:sp>
          <p:nvSpPr>
            <p:cNvPr id="19" name="Rounded Rectangular Callout 18"/>
            <p:cNvSpPr/>
            <p:nvPr/>
          </p:nvSpPr>
          <p:spPr bwMode="auto">
            <a:xfrm rot="16200000">
              <a:off x="5600700" y="4686300"/>
              <a:ext cx="457200" cy="11430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36" name="TextBox 9"/>
            <p:cNvSpPr txBox="1">
              <a:spLocks noChangeArrowheads="1"/>
            </p:cNvSpPr>
            <p:nvPr/>
          </p:nvSpPr>
          <p:spPr bwMode="auto">
            <a:xfrm>
              <a:off x="5257800" y="5073650"/>
              <a:ext cx="1219200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Easily view a PDF </a:t>
              </a:r>
              <a:br>
                <a:rPr lang="en-US" sz="1100" dirty="0">
                  <a:cs typeface="Arial" charset="0"/>
                </a:rPr>
              </a:br>
              <a:r>
                <a:rPr lang="en-US" sz="1100" dirty="0">
                  <a:cs typeface="Arial" charset="0"/>
                </a:rPr>
                <a:t>copy of any bill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0325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CustomerCare: Web Access for Credit Managers</a:t>
            </a:r>
          </a:p>
        </p:txBody>
      </p:sp>
      <p:pic>
        <p:nvPicPr>
          <p:cNvPr id="235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02" y="888522"/>
            <a:ext cx="6048198" cy="44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17"/>
          <p:cNvGrpSpPr>
            <a:grpSpLocks/>
          </p:cNvGrpSpPr>
          <p:nvPr/>
        </p:nvGrpSpPr>
        <p:grpSpPr bwMode="auto">
          <a:xfrm>
            <a:off x="152400" y="1676400"/>
            <a:ext cx="2195416" cy="685800"/>
            <a:chOff x="838200" y="1535723"/>
            <a:chExt cx="1524000" cy="838200"/>
          </a:xfrm>
        </p:grpSpPr>
        <p:sp>
          <p:nvSpPr>
            <p:cNvPr id="13" name="Rounded Rectangular Callout 12"/>
            <p:cNvSpPr/>
            <p:nvPr/>
          </p:nvSpPr>
          <p:spPr bwMode="auto">
            <a:xfrm rot="16200000">
              <a:off x="1181100" y="1192823"/>
              <a:ext cx="838200" cy="15240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562" name="TextBox 24"/>
            <p:cNvSpPr txBox="1">
              <a:spLocks noChangeArrowheads="1"/>
            </p:cNvSpPr>
            <p:nvPr/>
          </p:nvSpPr>
          <p:spPr bwMode="auto">
            <a:xfrm>
              <a:off x="868680" y="1626885"/>
              <a:ext cx="1493520" cy="5989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charset="0"/>
                </a:rPr>
                <a:t>Quickly Lookup Customers By Name, Account Number, PO Number, Invoice Number or Email </a:t>
              </a:r>
            </a:p>
          </p:txBody>
        </p:sp>
      </p:grpSp>
      <p:grpSp>
        <p:nvGrpSpPr>
          <p:cNvPr id="23558" name="Group 21"/>
          <p:cNvGrpSpPr>
            <a:grpSpLocks/>
          </p:cNvGrpSpPr>
          <p:nvPr/>
        </p:nvGrpSpPr>
        <p:grpSpPr bwMode="auto">
          <a:xfrm>
            <a:off x="79375" y="2895600"/>
            <a:ext cx="1673225" cy="685800"/>
            <a:chOff x="928153" y="3276600"/>
            <a:chExt cx="1371600" cy="762000"/>
          </a:xfrm>
        </p:grpSpPr>
        <p:sp>
          <p:nvSpPr>
            <p:cNvPr id="20" name="Rounded Rectangular Callout 19"/>
            <p:cNvSpPr/>
            <p:nvPr/>
          </p:nvSpPr>
          <p:spPr bwMode="auto">
            <a:xfrm rot="16200000">
              <a:off x="1232953" y="2971800"/>
              <a:ext cx="762000" cy="1371600"/>
            </a:xfrm>
            <a:prstGeom prst="wedgeRoundRectCallout">
              <a:avLst/>
            </a:prstGeom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560" name="TextBox 24"/>
            <p:cNvSpPr txBox="1">
              <a:spLocks noChangeArrowheads="1"/>
            </p:cNvSpPr>
            <p:nvPr/>
          </p:nvSpPr>
          <p:spPr bwMode="auto">
            <a:xfrm>
              <a:off x="928153" y="3327485"/>
              <a:ext cx="1371600" cy="5036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cs typeface="Arial" charset="0"/>
                </a:rPr>
                <a:t>Integrated fax and email capability makes sending reprints a snap!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38600"/>
            <a:ext cx="1752600" cy="22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14"/>
          <p:cNvGrpSpPr>
            <a:grpSpLocks/>
          </p:cNvGrpSpPr>
          <p:nvPr/>
        </p:nvGrpSpPr>
        <p:grpSpPr bwMode="auto">
          <a:xfrm>
            <a:off x="4876800" y="5181600"/>
            <a:ext cx="1524000" cy="609600"/>
            <a:chOff x="5486400" y="5334000"/>
            <a:chExt cx="1219200" cy="457200"/>
          </a:xfrm>
        </p:grpSpPr>
        <p:sp>
          <p:nvSpPr>
            <p:cNvPr id="10" name="Rounded Rectangular Callout 9"/>
            <p:cNvSpPr/>
            <p:nvPr/>
          </p:nvSpPr>
          <p:spPr bwMode="auto">
            <a:xfrm rot="16200000">
              <a:off x="5829300" y="4991100"/>
              <a:ext cx="457200" cy="1143000"/>
            </a:xfrm>
            <a:prstGeom prst="wedgeRoundRectCallout">
              <a:avLst/>
            </a:prstGeom>
            <a:gradFill flip="none" rotWithShape="0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 w="127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564" name="TextBox 9"/>
            <p:cNvSpPr txBox="1">
              <a:spLocks noChangeArrowheads="1"/>
            </p:cNvSpPr>
            <p:nvPr/>
          </p:nvSpPr>
          <p:spPr bwMode="auto">
            <a:xfrm>
              <a:off x="5486400" y="5378450"/>
              <a:ext cx="12192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cs typeface="Arial" charset="0"/>
                </a:rPr>
                <a:t>Easily view a PDF copy of any bill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981200"/>
            <a:ext cx="2460751" cy="18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 bwMode="auto">
          <a:xfrm rot="16200000">
            <a:off x="7379494" y="621506"/>
            <a:ext cx="609600" cy="1500188"/>
          </a:xfrm>
          <a:prstGeom prst="wedgeRoundRectCallout">
            <a:avLst>
              <a:gd name="adj1" fmla="val -95833"/>
              <a:gd name="adj2" fmla="val -42154"/>
              <a:gd name="adj3" fmla="val 16667"/>
            </a:avLst>
          </a:prstGeom>
          <a:gradFill flip="none" rotWithShape="0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0"/>
            <a:tileRect/>
          </a:gradFill>
          <a:ln w="1270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934200" y="1126066"/>
            <a:ext cx="16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cs typeface="Arial" charset="0"/>
              </a:rPr>
              <a:t>Track invoices and statements from processing to delivery</a:t>
            </a:r>
            <a:endParaRPr lang="en-US" sz="11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0325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e-Adoption Marketing Works!</a:t>
            </a: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5257800" y="1447800"/>
            <a:ext cx="3276600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buClr>
                <a:srgbClr val="268976"/>
              </a:buClr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>
                <a:cs typeface="Arial" charset="0"/>
              </a:rPr>
              <a:t>e-Adoption rate for Billtrust B2B clients averages 35% today, with many over 50%</a:t>
            </a:r>
          </a:p>
          <a:p>
            <a:pPr marL="228600" indent="-228600">
              <a:lnSpc>
                <a:spcPct val="130000"/>
              </a:lnSpc>
              <a:buClr>
                <a:srgbClr val="268976"/>
              </a:buClr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>
                <a:cs typeface="Arial" charset="0"/>
              </a:rPr>
              <a:t>Free program with 12 proven best practices</a:t>
            </a:r>
          </a:p>
          <a:p>
            <a:pPr marL="228600" indent="-228600">
              <a:lnSpc>
                <a:spcPct val="130000"/>
              </a:lnSpc>
              <a:buClr>
                <a:srgbClr val="268976"/>
              </a:buClr>
              <a:buFont typeface="Wingdings" pitchFamily="2" charset="2"/>
              <a:buChar char="§"/>
              <a:tabLst>
                <a:tab pos="114300" algn="l"/>
              </a:tabLst>
            </a:pPr>
            <a:r>
              <a:rPr lang="en-US" sz="2000" dirty="0">
                <a:cs typeface="Arial" charset="0"/>
              </a:rPr>
              <a:t>Product + Process + People</a:t>
            </a:r>
          </a:p>
          <a:p>
            <a:pPr marL="228600" indent="-228600">
              <a:lnSpc>
                <a:spcPct val="130000"/>
              </a:lnSpc>
              <a:buClr>
                <a:srgbClr val="268976"/>
              </a:buClr>
              <a:buFont typeface="Wingdings" pitchFamily="2" charset="2"/>
              <a:buChar char="§"/>
              <a:tabLst>
                <a:tab pos="114300" algn="l"/>
              </a:tabLst>
            </a:pPr>
            <a:endParaRPr lang="en-US" sz="400" dirty="0">
              <a:cs typeface="Arial" charset="0"/>
            </a:endParaRPr>
          </a:p>
          <a:p>
            <a:pPr marL="228600" indent="-228600">
              <a:lnSpc>
                <a:spcPct val="130000"/>
              </a:lnSpc>
              <a:buClr>
                <a:srgbClr val="268976"/>
              </a:buClr>
              <a:buFont typeface="Wingdings" pitchFamily="2" charset="2"/>
              <a:buChar char="§"/>
              <a:tabLst>
                <a:tab pos="114300" algn="l"/>
              </a:tabLst>
            </a:pPr>
            <a:endParaRPr lang="en-US" sz="400" dirty="0">
              <a:cs typeface="Arial" charset="0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ct val="20000"/>
              </a:spcBef>
              <a:buClr>
                <a:srgbClr val="268976"/>
              </a:buClr>
              <a:buSzPct val="70000"/>
              <a:buFont typeface="Wingdings" pitchFamily="2" charset="2"/>
              <a:buChar char="§"/>
              <a:tabLst>
                <a:tab pos="114300" algn="l"/>
              </a:tabLst>
            </a:pPr>
            <a:endParaRPr lang="en-US" sz="2000" dirty="0"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68058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30200" y="152400"/>
            <a:ext cx="8428038" cy="584775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Sample Job Activity Report</a:t>
            </a:r>
          </a:p>
        </p:txBody>
      </p:sp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8305800" y="6505575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DE2497-4672-4FDB-9E22-8D61B63E7C0E}" type="slidenum">
              <a:rPr lang="en-US" sz="900" b="1">
                <a:solidFill>
                  <a:schemeClr val="bg1"/>
                </a:solidFill>
                <a:latin typeface="Gill Sans MT" pitchFamily="34" charset="0"/>
                <a:cs typeface="Arial" charset="0"/>
              </a:rPr>
              <a:pPr algn="r"/>
              <a:t>24</a:t>
            </a:fld>
            <a:endParaRPr lang="en-US" sz="900" b="1" dirty="0">
              <a:solidFill>
                <a:schemeClr val="bg1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48131" name="Content Placeholder 2"/>
          <p:cNvSpPr>
            <a:spLocks/>
          </p:cNvSpPr>
          <p:nvPr/>
        </p:nvSpPr>
        <p:spPr bwMode="auto">
          <a:xfrm>
            <a:off x="4572000" y="13716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177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Gill Sans MT" pitchFamily="34" charset="0"/>
                <a:cs typeface="Arial" charset="0"/>
              </a:rPr>
              <a:t>Daily email summarizes the billing job</a:t>
            </a: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</a:pPr>
            <a:endParaRPr lang="en-US" sz="2200" dirty="0">
              <a:latin typeface="Gill Sans MT" pitchFamily="34" charset="0"/>
              <a:cs typeface="Arial" charset="0"/>
            </a:endParaRP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Gill Sans MT" pitchFamily="34" charset="0"/>
                <a:cs typeface="Arial" charset="0"/>
              </a:rPr>
              <a:t>$ Amount billed and processed</a:t>
            </a: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</a:pPr>
            <a:endParaRPr lang="en-US" sz="2200" dirty="0">
              <a:latin typeface="Gill Sans MT" pitchFamily="34" charset="0"/>
              <a:cs typeface="Arial" charset="0"/>
            </a:endParaRP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Gill Sans MT" pitchFamily="34" charset="0"/>
                <a:cs typeface="Arial" charset="0"/>
              </a:rPr>
              <a:t>Delivery channels</a:t>
            </a: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</a:pPr>
            <a:endParaRPr lang="en-US" sz="2200" dirty="0">
              <a:latin typeface="Gill Sans MT" pitchFamily="34" charset="0"/>
              <a:cs typeface="Arial" charset="0"/>
            </a:endParaRP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dirty="0">
                <a:latin typeface="Gill Sans MT" pitchFamily="34" charset="0"/>
                <a:cs typeface="Arial" charset="0"/>
              </a:rPr>
              <a:t>Pulls</a:t>
            </a:r>
          </a:p>
          <a:p>
            <a:pPr marL="292100" lvl="1" indent="-177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200" dirty="0">
              <a:latin typeface="Gill Sans MT" pitchFamily="34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2400" dirty="0">
              <a:latin typeface="Gill Sans MT" pitchFamily="34" charset="0"/>
              <a:cs typeface="Arial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252947" cy="486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1981200"/>
            <a:ext cx="1828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8194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3429000"/>
            <a:ext cx="990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0325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Saint Gobain – Case Study</a:t>
            </a: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04800" y="914400"/>
            <a:ext cx="7543800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lnSpc>
                <a:spcPct val="120000"/>
              </a:lnSpc>
              <a:buClr>
                <a:srgbClr val="268976"/>
              </a:buClr>
            </a:pPr>
            <a:r>
              <a:rPr lang="en-US" sz="1600" u="sng" dirty="0" smtClean="0"/>
              <a:t>Before Billtrust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Outsourced to a print and mail/EIPP provider.  </a:t>
            </a:r>
          </a:p>
          <a:p>
            <a:pPr marL="744538" lvl="1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Wanted more cost savings, security, tracking, customer service and billing features.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Significant time spent responding to customer requests for resending documents and status of invoices and statements sent.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endParaRPr lang="en-US" sz="1600" dirty="0" smtClean="0"/>
          </a:p>
          <a:p>
            <a:pPr marL="287338" indent="-287338">
              <a:lnSpc>
                <a:spcPct val="120000"/>
              </a:lnSpc>
              <a:buClr>
                <a:srgbClr val="268976"/>
              </a:buClr>
            </a:pPr>
            <a:r>
              <a:rPr lang="en-US" sz="1600" u="sng" dirty="0" smtClean="0"/>
              <a:t>After Billtrust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Reduced costs over 50% versus previous provider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Offered a branded web site where customers could research, view, and download bills.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Offered advanced email and fax features that customers like such as EasyImport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Easy to resend invoices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Can track invoices to respond to customer inquires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Ability to market to customers with messages on the bill and with inserts.</a:t>
            </a:r>
          </a:p>
          <a:p>
            <a:pPr marL="287338" indent="-287338">
              <a:lnSpc>
                <a:spcPct val="12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1600" dirty="0" smtClean="0"/>
              <a:t>Driving internal productivity –own divisions are using Invoice Gateway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0325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Saint Gobain:  Best Practices for QAD users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304800" y="976313"/>
            <a:ext cx="8229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Take advantage of full billing suite – Paper, email, fax and online.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Take the opportunity to redesign the bill – use Billtrust's resources.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Modify customer master to define routing.  Could have used CustomerCare.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Send 100% of invoices to Billtrust, even EDI.  EDI bills are pulled and are accessible in CustomerCare and Invoice Gateway.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Daily files are sent back to Saint Gobain in PDF format for archiving.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All sites are consolidated - one billing file is sent.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Drive internal adoption.</a:t>
            </a:r>
          </a:p>
          <a:p>
            <a:pPr marL="287338" indent="-287338">
              <a:lnSpc>
                <a:spcPct val="20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 smtClean="0"/>
              <a:t>Learn how to use tools – e.g. bill marketing.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0325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Immediate Reward with Minimal Effort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152400" y="1127125"/>
            <a:ext cx="84582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dirty="0"/>
              <a:t>  </a:t>
            </a:r>
            <a:r>
              <a:rPr lang="en-US" sz="2000" dirty="0"/>
              <a:t>20-35% savings from Paper Billing</a:t>
            </a:r>
          </a:p>
          <a:p>
            <a:pPr>
              <a:lnSpc>
                <a:spcPct val="23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2000" dirty="0"/>
              <a:t>  Double those savings with more e-billing</a:t>
            </a:r>
          </a:p>
          <a:p>
            <a:pPr>
              <a:lnSpc>
                <a:spcPct val="23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2000" dirty="0"/>
              <a:t>  Faster collections with online billing &amp; payment</a:t>
            </a:r>
          </a:p>
          <a:p>
            <a:pPr>
              <a:lnSpc>
                <a:spcPct val="23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2000" dirty="0"/>
              <a:t>  Sell more to existing customers</a:t>
            </a:r>
          </a:p>
          <a:p>
            <a:pPr>
              <a:lnSpc>
                <a:spcPct val="230000"/>
              </a:lnSpc>
              <a:buClr>
                <a:srgbClr val="268976"/>
              </a:buClr>
              <a:buFont typeface="Wingdings" pitchFamily="2" charset="2"/>
              <a:buChar char="§"/>
            </a:pPr>
            <a:r>
              <a:rPr lang="en-US" sz="2000" dirty="0"/>
              <a:t>  Low impact on your IT and Credit resources</a:t>
            </a:r>
          </a:p>
          <a:p>
            <a:endParaRPr lang="en-US" dirty="0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0" y="525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68976"/>
                </a:solidFill>
              </a:rPr>
              <a:t>Key Benefit: Lets You Focus on Your Business!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Billtrust – QAD’s Partner for Billing Services</a:t>
            </a:r>
          </a:p>
        </p:txBody>
      </p:sp>
      <p:pic>
        <p:nvPicPr>
          <p:cNvPr id="2052" name="Picture 4" descr="idexx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9794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648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244" t="12950"/>
          <a:stretch>
            <a:fillRect/>
          </a:stretch>
        </p:blipFill>
        <p:spPr bwMode="auto">
          <a:xfrm>
            <a:off x="2819400" y="3276600"/>
            <a:ext cx="2028825" cy="3778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5" name="Picture 7" descr="ex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352800"/>
            <a:ext cx="10906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toshiba"/>
          <p:cNvPicPr>
            <a:picLocks noChangeAspect="1" noChangeArrowheads="1"/>
          </p:cNvPicPr>
          <p:nvPr/>
        </p:nvPicPr>
        <p:blipFill>
          <a:blip r:embed="rId7" cstate="print"/>
          <a:srcRect r="14421" b="48962"/>
          <a:stretch>
            <a:fillRect/>
          </a:stretch>
        </p:blipFill>
        <p:spPr bwMode="auto">
          <a:xfrm>
            <a:off x="5486400" y="2514600"/>
            <a:ext cx="130968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Elkay2Col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6482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419600"/>
            <a:ext cx="695325" cy="692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3352800"/>
            <a:ext cx="1079500" cy="387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60" name="Picture 12" descr="Current Stick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236220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ph_knaack_logo_header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2438400"/>
            <a:ext cx="10906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callaway-golf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2438400"/>
            <a:ext cx="68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9"/>
          <p:cNvPicPr>
            <a:picLocks noChangeAspect="1" noChangeArrowheads="1"/>
          </p:cNvPicPr>
          <p:nvPr/>
        </p:nvPicPr>
        <p:blipFill>
          <a:blip r:embed="rId14" cstate="print"/>
          <a:srcRect l="16505" t="16447" r="73328" b="77043"/>
          <a:stretch>
            <a:fillRect/>
          </a:stretch>
        </p:blipFill>
        <p:spPr bwMode="auto">
          <a:xfrm>
            <a:off x="5943600" y="3200400"/>
            <a:ext cx="990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New Balan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0600" y="3276600"/>
            <a:ext cx="704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saint-gobain-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66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67000" y="3810000"/>
            <a:ext cx="1844675" cy="554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2800" y="396240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2800" y="3200400"/>
            <a:ext cx="1219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05000" y="2362200"/>
            <a:ext cx="7794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05400" y="3886200"/>
            <a:ext cx="1600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 descr="logo_medel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1600200"/>
            <a:ext cx="1971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09600" y="5334000"/>
            <a:ext cx="78644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"I love reporting my billing costs every month because they are going lower and lower!  In the first four months after going live with Billtrust, our e-billing rate grew from 25 % to 65%."</a:t>
            </a:r>
            <a:endParaRPr lang="en-US" sz="1350" b="1" i="1" dirty="0"/>
          </a:p>
          <a:p>
            <a:pPr>
              <a:defRPr/>
            </a:pPr>
            <a:r>
              <a:rPr lang="en-US" sz="1350" b="1" i="1" dirty="0"/>
              <a:t>Peggy Kemp, Manager of Credit and Collections, Saint-Gobain Performance Plastics, OH</a:t>
            </a:r>
          </a:p>
        </p:txBody>
      </p:sp>
      <p:pic>
        <p:nvPicPr>
          <p:cNvPr id="2073" name="Picture 26" descr="Taglin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" y="4343400"/>
            <a:ext cx="2514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7" descr="emotors_bran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8600" y="2438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Rectangle 28"/>
          <p:cNvSpPr>
            <a:spLocks noChangeArrowheads="1"/>
          </p:cNvSpPr>
          <p:nvPr/>
        </p:nvSpPr>
        <p:spPr bwMode="auto">
          <a:xfrm>
            <a:off x="228600" y="1066800"/>
            <a:ext cx="8458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76" name="Picture 29" descr="QAD_SOL_PART_LOGO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4800" y="1236663"/>
            <a:ext cx="19812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dirty="0" smtClean="0"/>
              <a:t>Tom Scott VP Sales, Billtrust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500" dirty="0" smtClean="0"/>
              <a:t>Peggy Kemp, Manager of Credit and Collections, Saint-Gobain Performance Plastics, OH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500" dirty="0" smtClean="0"/>
          </a:p>
        </p:txBody>
      </p:sp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593725" y="152400"/>
            <a:ext cx="5807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Today’s 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382000" cy="47244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Business unit of Saint-Gobain Ceramics &amp; Plastics Inc., a subsidiary of Compagnie de Saint-Gobain.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Advanced-technology polymer products for the industrial applications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Shared Service group covering 9 different business units.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HQ in Aurora, OH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Went live in April 2009</a:t>
            </a:r>
          </a:p>
          <a:p>
            <a:pPr eaLnBrk="1" hangingPunct="1">
              <a:lnSpc>
                <a:spcPct val="130000"/>
              </a:lnSpc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17410" name="Rectangle 2"/>
          <p:cNvSpPr>
            <a:spLocks noChangeAspect="1" noChangeArrowheads="1"/>
          </p:cNvSpPr>
          <p:nvPr/>
        </p:nvSpPr>
        <p:spPr bwMode="auto">
          <a:xfrm>
            <a:off x="563563" y="76200"/>
            <a:ext cx="79708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ea typeface="+mj-ea"/>
                <a:cs typeface="Arial" charset="0"/>
              </a:rPr>
              <a:t>About </a:t>
            </a:r>
            <a:r>
              <a:rPr lang="en-US" sz="2800" b="1" dirty="0" smtClean="0">
                <a:solidFill>
                  <a:schemeClr val="bg1"/>
                </a:solidFill>
                <a:ea typeface="+mj-ea"/>
                <a:cs typeface="Arial" charset="0"/>
              </a:rPr>
              <a:t>Saint-Gobain Performance Plastics</a:t>
            </a:r>
            <a:endParaRPr lang="en-US" sz="2800" b="1" dirty="0">
              <a:solidFill>
                <a:schemeClr val="bg1"/>
              </a:solidFill>
              <a:ea typeface="+mj-ea"/>
              <a:cs typeface="Arial" charset="0"/>
            </a:endParaRPr>
          </a:p>
        </p:txBody>
      </p:sp>
      <p:pic>
        <p:nvPicPr>
          <p:cNvPr id="5" name="Picture 4" descr="Saint Gobai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72000"/>
            <a:ext cx="1773382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66294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Who is Billtrust?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143000"/>
            <a:ext cx="8229600" cy="3657600"/>
          </a:xfrm>
          <a:prstGeom prst="rect">
            <a:avLst/>
          </a:prstGeom>
          <a:noFill/>
          <a:ln cap="rnd">
            <a:bevel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Billtrust is a Business to Business Billing Specialist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Founded in 2001 by billing industry veterans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450 customers, 300 are distributors or manufacturers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Approved Service Provider for 15 associations, user groups and buying groups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99% annual customer retention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1295400" y="5105400"/>
            <a:ext cx="692150" cy="692150"/>
            <a:chOff x="4586" y="3176"/>
            <a:chExt cx="1052" cy="944"/>
          </a:xfrm>
        </p:grpSpPr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4586" y="3176"/>
              <a:ext cx="1052" cy="944"/>
            </a:xfrm>
            <a:prstGeom prst="rect">
              <a:avLst/>
            </a:prstGeom>
            <a:solidFill>
              <a:schemeClr val="tx1"/>
            </a:solidFill>
            <a:ln w="1587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4" y="3285"/>
              <a:ext cx="876" cy="7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</p:grpSp>
      <p:pic>
        <p:nvPicPr>
          <p:cNvPr id="7173" name="Picture 14" descr="TF500_Blue500_2k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20161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5" descr="Plant a Tre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105400"/>
            <a:ext cx="1036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NJT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105400"/>
            <a:ext cx="6334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352800" y="3657600"/>
            <a:ext cx="2209800" cy="1600200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Care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(CSR Access)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52800" y="2133600"/>
            <a:ext cx="2209800" cy="1447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Invoice Gateway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(EIPP)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267200"/>
            <a:ext cx="2743200" cy="990600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Fax Billing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400" y="3200400"/>
            <a:ext cx="27432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Email Billing</a:t>
            </a:r>
          </a:p>
        </p:txBody>
      </p:sp>
      <p:sp>
        <p:nvSpPr>
          <p:cNvPr id="81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Billtrust CompleteBilling</a:t>
            </a:r>
            <a:r>
              <a:rPr lang="en-US" sz="3200" dirty="0" smtClean="0">
                <a:solidFill>
                  <a:schemeClr val="bg1"/>
                </a:solidFill>
                <a:sym typeface="Symbol" pitchFamily="18" charset="2"/>
              </a:rPr>
              <a:t> 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Service</a:t>
            </a:r>
          </a:p>
        </p:txBody>
      </p:sp>
      <p:sp>
        <p:nvSpPr>
          <p:cNvPr id="8199" name="Subtitle 6"/>
          <p:cNvSpPr txBox="1">
            <a:spLocks/>
          </p:cNvSpPr>
          <p:nvPr/>
        </p:nvSpPr>
        <p:spPr bwMode="auto">
          <a:xfrm>
            <a:off x="152400" y="11430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800" dirty="0">
                <a:cs typeface="Arial" charset="0"/>
              </a:rPr>
              <a:t>A Complete Business To Business Solution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2133600"/>
            <a:ext cx="27432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Paper Billing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8800" y="2133600"/>
            <a:ext cx="2514600" cy="3124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1125" indent="-111125" eaLnBrk="0" hangingPunct="0">
              <a:defRPr/>
            </a:pPr>
            <a:endParaRPr lang="en-US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111125" indent="-111125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Billing Services</a:t>
            </a:r>
          </a:p>
          <a:p>
            <a:pPr marL="230188" indent="-230188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 Design</a:t>
            </a:r>
          </a:p>
          <a:p>
            <a:pPr marL="230188" indent="-230188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In-Bill Marketing</a:t>
            </a:r>
          </a:p>
          <a:p>
            <a:pPr marL="230188" indent="-230188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E-Adoption</a:t>
            </a:r>
          </a:p>
          <a:p>
            <a:pPr marL="230188" indent="-230188" eaLnBrk="0" hangingPunct="0">
              <a:lnSpc>
                <a:spcPct val="130000"/>
              </a:lnSpc>
              <a:buFontTx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How Does CompleteBilling Work?</a:t>
            </a:r>
          </a:p>
        </p:txBody>
      </p:sp>
      <p:pic>
        <p:nvPicPr>
          <p:cNvPr id="9219" name="Picture 47" descr="keyboar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4425"/>
            <a:ext cx="1066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0"/>
          <p:cNvSpPr>
            <a:spLocks noChangeArrowheads="1"/>
          </p:cNvSpPr>
          <p:nvPr/>
        </p:nvSpPr>
        <p:spPr bwMode="auto">
          <a:xfrm>
            <a:off x="1516063" y="1038225"/>
            <a:ext cx="3132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Billing information is entered 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into </a:t>
            </a:r>
            <a:r>
              <a:rPr lang="en-US" sz="1200" dirty="0" smtClean="0"/>
              <a:t>QAD as usual</a:t>
            </a:r>
            <a:r>
              <a:rPr lang="en-US" sz="1200" dirty="0"/>
              <a:t>.</a:t>
            </a:r>
          </a:p>
        </p:txBody>
      </p:sp>
      <p:sp>
        <p:nvSpPr>
          <p:cNvPr id="9221" name="AutoShape 50"/>
          <p:cNvSpPr>
            <a:spLocks noChangeArrowheads="1"/>
          </p:cNvSpPr>
          <p:nvPr/>
        </p:nvSpPr>
        <p:spPr bwMode="auto">
          <a:xfrm>
            <a:off x="228600" y="1038225"/>
            <a:ext cx="4470400" cy="9144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Line 53"/>
          <p:cNvSpPr>
            <a:spLocks noChangeShapeType="1"/>
          </p:cNvSpPr>
          <p:nvPr/>
        </p:nvSpPr>
        <p:spPr bwMode="auto">
          <a:xfrm>
            <a:off x="1600200" y="19526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Line 54"/>
          <p:cNvSpPr>
            <a:spLocks noChangeShapeType="1"/>
          </p:cNvSpPr>
          <p:nvPr/>
        </p:nvSpPr>
        <p:spPr bwMode="auto">
          <a:xfrm>
            <a:off x="1600200" y="25622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" name="AutoShape 51"/>
          <p:cNvSpPr>
            <a:spLocks noChangeArrowheads="1"/>
          </p:cNvSpPr>
          <p:nvPr/>
        </p:nvSpPr>
        <p:spPr bwMode="auto">
          <a:xfrm>
            <a:off x="3124200" y="2066925"/>
            <a:ext cx="5486400" cy="8763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25" name="Picture 45" descr="cat5 c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114550"/>
            <a:ext cx="99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42"/>
          <p:cNvSpPr>
            <a:spLocks noChangeArrowheads="1"/>
          </p:cNvSpPr>
          <p:nvPr/>
        </p:nvSpPr>
        <p:spPr bwMode="auto">
          <a:xfrm>
            <a:off x="3124200" y="2079625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Instead of printing, folding, stuffing, and mailing bills; 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billing data is sent to Billtrust for processing</a:t>
            </a:r>
          </a:p>
        </p:txBody>
      </p:sp>
      <p:sp>
        <p:nvSpPr>
          <p:cNvPr id="9227" name="Line 55"/>
          <p:cNvSpPr>
            <a:spLocks noChangeShapeType="1"/>
          </p:cNvSpPr>
          <p:nvPr/>
        </p:nvSpPr>
        <p:spPr bwMode="auto">
          <a:xfrm>
            <a:off x="7924800" y="2941638"/>
            <a:ext cx="0" cy="763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8" name="Line 56"/>
          <p:cNvSpPr>
            <a:spLocks noChangeShapeType="1"/>
          </p:cNvSpPr>
          <p:nvPr/>
        </p:nvSpPr>
        <p:spPr bwMode="auto">
          <a:xfrm flipH="1">
            <a:off x="6477000" y="37052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9" name="Rectangle 44"/>
          <p:cNvSpPr>
            <a:spLocks noChangeArrowheads="1"/>
          </p:cNvSpPr>
          <p:nvPr/>
        </p:nvSpPr>
        <p:spPr bwMode="auto">
          <a:xfrm>
            <a:off x="1447800" y="3074988"/>
            <a:ext cx="49990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Billtrust’s </a:t>
            </a:r>
            <a:r>
              <a:rPr lang="en-US" sz="1400" i="1" dirty="0"/>
              <a:t>Smart</a:t>
            </a:r>
            <a:r>
              <a:rPr lang="en-US" sz="1400" dirty="0"/>
              <a:t>Routing™</a:t>
            </a:r>
            <a:r>
              <a:rPr lang="en-US" sz="1200" dirty="0"/>
              <a:t> technology determines the preferred way to deliver the bill to your customer: mail, email, fax or web.</a:t>
            </a:r>
          </a:p>
        </p:txBody>
      </p:sp>
      <p:sp>
        <p:nvSpPr>
          <p:cNvPr id="9230" name="AutoShape 52"/>
          <p:cNvSpPr>
            <a:spLocks noChangeArrowheads="1"/>
          </p:cNvSpPr>
          <p:nvPr/>
        </p:nvSpPr>
        <p:spPr bwMode="auto">
          <a:xfrm>
            <a:off x="228600" y="3082925"/>
            <a:ext cx="6205538" cy="9906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31" name="Picture 43" descr="for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13" y="3146425"/>
            <a:ext cx="1017587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Line 59"/>
          <p:cNvSpPr>
            <a:spLocks noChangeShapeType="1"/>
          </p:cNvSpPr>
          <p:nvPr/>
        </p:nvSpPr>
        <p:spPr bwMode="auto">
          <a:xfrm>
            <a:off x="1066800" y="4086225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3" name="Line 60"/>
          <p:cNvSpPr>
            <a:spLocks noChangeShapeType="1"/>
          </p:cNvSpPr>
          <p:nvPr/>
        </p:nvSpPr>
        <p:spPr bwMode="auto">
          <a:xfrm>
            <a:off x="1066800" y="484822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AutoShape 57"/>
          <p:cNvSpPr>
            <a:spLocks noChangeArrowheads="1"/>
          </p:cNvSpPr>
          <p:nvPr/>
        </p:nvSpPr>
        <p:spPr bwMode="auto">
          <a:xfrm>
            <a:off x="2514600" y="4314825"/>
            <a:ext cx="6248400" cy="9017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Rectangle 46"/>
          <p:cNvSpPr>
            <a:spLocks noChangeArrowheads="1"/>
          </p:cNvSpPr>
          <p:nvPr/>
        </p:nvSpPr>
        <p:spPr bwMode="auto">
          <a:xfrm>
            <a:off x="2438400" y="4379913"/>
            <a:ext cx="5105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Billtrust machines print bills; fold, insert, and seal envelopes; deliver to post office in one day,  Monday - Saturday - guaranteed</a:t>
            </a:r>
          </a:p>
        </p:txBody>
      </p:sp>
      <p:pic>
        <p:nvPicPr>
          <p:cNvPr id="9236" name="Picture 41" descr="equip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91025"/>
            <a:ext cx="1143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AutoShape 58"/>
          <p:cNvSpPr>
            <a:spLocks noChangeArrowheads="1"/>
          </p:cNvSpPr>
          <p:nvPr/>
        </p:nvSpPr>
        <p:spPr bwMode="auto">
          <a:xfrm>
            <a:off x="228600" y="5381625"/>
            <a:ext cx="6096000" cy="8382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8" name="Rectangle 49"/>
          <p:cNvSpPr>
            <a:spLocks noChangeArrowheads="1"/>
          </p:cNvSpPr>
          <p:nvPr/>
        </p:nvSpPr>
        <p:spPr bwMode="auto">
          <a:xfrm>
            <a:off x="1371600" y="5457825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sz="1200" dirty="0"/>
              <a:t>Confirmation report is sent to customer detailing total items processed by delivery channel (mail, email, fax, web)</a:t>
            </a:r>
          </a:p>
        </p:txBody>
      </p:sp>
      <p:sp>
        <p:nvSpPr>
          <p:cNvPr id="9239" name="Line 61"/>
          <p:cNvSpPr>
            <a:spLocks noChangeShapeType="1"/>
          </p:cNvSpPr>
          <p:nvPr/>
        </p:nvSpPr>
        <p:spPr bwMode="auto">
          <a:xfrm>
            <a:off x="7848600" y="5229225"/>
            <a:ext cx="0" cy="7318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Line 62"/>
          <p:cNvSpPr>
            <a:spLocks noChangeShapeType="1"/>
          </p:cNvSpPr>
          <p:nvPr/>
        </p:nvSpPr>
        <p:spPr bwMode="auto">
          <a:xfrm flipH="1">
            <a:off x="6400800" y="59912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41" name="Picture 48" descr="rep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432425"/>
            <a:ext cx="6492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52400" y="2943225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3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8382000" y="1952625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2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52400" y="885825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8458200" y="4162425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4</a:t>
            </a:r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152400" y="5229225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9916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SmartRouting</a:t>
            </a:r>
            <a:r>
              <a:rPr lang="en-US" sz="3200" dirty="0" smtClean="0">
                <a:solidFill>
                  <a:schemeClr val="bg1"/>
                </a:solidFill>
                <a:sym typeface="Symbol" pitchFamily="18" charset="2"/>
              </a:rPr>
              <a:t>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3" name="Subtitle 6"/>
          <p:cNvSpPr txBox="1">
            <a:spLocks/>
          </p:cNvSpPr>
          <p:nvPr/>
        </p:nvSpPr>
        <p:spPr bwMode="auto">
          <a:xfrm>
            <a:off x="152400" y="914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268976"/>
              </a:buClr>
              <a:buSzPct val="70000"/>
            </a:pPr>
            <a:r>
              <a:rPr lang="en-US" sz="2600" dirty="0">
                <a:cs typeface="Arial" charset="0"/>
              </a:rPr>
              <a:t>Mail speed is optimized based on location of bill recipient</a:t>
            </a:r>
          </a:p>
        </p:txBody>
      </p:sp>
      <p:pic>
        <p:nvPicPr>
          <p:cNvPr id="12" name="Picture 14" descr="states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1143000"/>
            <a:ext cx="7831138" cy="5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6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3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213" y="48768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4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5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 bwMode="auto">
          <a:xfrm>
            <a:off x="1524000" y="2133600"/>
            <a:ext cx="1333500" cy="571500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2">
                    <a:lumMod val="10000"/>
                  </a:schemeClr>
                </a:solidFill>
              </a:rPr>
              <a:t>Portland, OR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Northwest Processing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67200" y="3305175"/>
            <a:ext cx="1257300" cy="571500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2">
                    <a:lumMod val="10000"/>
                  </a:schemeClr>
                </a:solidFill>
              </a:rPr>
              <a:t>Chicago, IL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Midwest Processing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781800" y="3400425"/>
            <a:ext cx="1257300" cy="571500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2">
                    <a:lumMod val="10000"/>
                  </a:schemeClr>
                </a:solidFill>
              </a:rPr>
              <a:t>Jamesburg, NJ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Eastern Processing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00600" y="5029200"/>
            <a:ext cx="1409700" cy="571500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tx2">
                    <a:lumMod val="10000"/>
                  </a:schemeClr>
                </a:solidFill>
              </a:rPr>
              <a:t>Jacksonville, FL</a:t>
            </a:r>
          </a:p>
          <a:p>
            <a:pPr algn="ctr">
              <a:defRPr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</a:rPr>
              <a:t>Southeast Processing</a:t>
            </a:r>
          </a:p>
        </p:txBody>
      </p:sp>
      <p:pic>
        <p:nvPicPr>
          <p:cNvPr id="10253" name="Picture 23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32766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ounded Rectangle 45"/>
          <p:cNvSpPr>
            <a:spLocks noChangeArrowheads="1"/>
          </p:cNvSpPr>
          <p:nvPr/>
        </p:nvSpPr>
        <p:spPr bwMode="auto">
          <a:xfrm>
            <a:off x="1295400" y="3657600"/>
            <a:ext cx="1455738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3070D"/>
                </a:solidFill>
              </a:rPr>
              <a:t>Sacramento, CA</a:t>
            </a:r>
          </a:p>
          <a:p>
            <a:pPr algn="ctr"/>
            <a:r>
              <a:rPr lang="en-US" sz="1000" b="1" dirty="0">
                <a:solidFill>
                  <a:srgbClr val="03070D"/>
                </a:solidFill>
              </a:rPr>
              <a:t>Southwest Processing</a:t>
            </a:r>
          </a:p>
        </p:txBody>
      </p:sp>
      <p:pic>
        <p:nvPicPr>
          <p:cNvPr id="10255" name="Picture 24" descr="do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ounded Rectangle 28"/>
          <p:cNvSpPr>
            <a:spLocks noChangeArrowheads="1"/>
          </p:cNvSpPr>
          <p:nvPr/>
        </p:nvSpPr>
        <p:spPr bwMode="auto">
          <a:xfrm>
            <a:off x="6038850" y="1990725"/>
            <a:ext cx="1257300" cy="571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3070D"/>
                </a:solidFill>
              </a:rPr>
              <a:t>Toronto, Canada</a:t>
            </a:r>
          </a:p>
          <a:p>
            <a:pPr algn="ctr"/>
            <a:r>
              <a:rPr lang="en-US" sz="1000" dirty="0">
                <a:solidFill>
                  <a:srgbClr val="03070D"/>
                </a:solidFill>
              </a:rPr>
              <a:t>Canadian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066800"/>
            <a:ext cx="8229600" cy="4678363"/>
          </a:xfrm>
          <a:prstGeom prst="rect">
            <a:avLst/>
          </a:prstGeom>
          <a:noFill/>
          <a:ln cap="rnd">
            <a:bevel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Significant Cost Savings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Dramatically Improved Quality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Increased Customer Retention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Accelerated Cash Flow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838200" y="3327400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3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38200" y="2438400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2</a:t>
            </a:r>
          </a:p>
        </p:txBody>
      </p:sp>
      <p:sp>
        <p:nvSpPr>
          <p:cNvPr id="112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68263"/>
            <a:ext cx="8763000" cy="85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Top 4 Reasons B2B Billers Choose Billtrust</a:t>
            </a:r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838200" y="1574800"/>
            <a:ext cx="330200" cy="330200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/>
              <a:t>1</a:t>
            </a:r>
          </a:p>
        </p:txBody>
      </p:sp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874712" y="4208462"/>
            <a:ext cx="330200" cy="330201"/>
          </a:xfrm>
          <a:prstGeom prst="ellipse">
            <a:avLst/>
          </a:prstGeom>
          <a:solidFill>
            <a:srgbClr val="20726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6926</TotalTime>
  <Words>1301</Words>
  <Application>Microsoft Office PowerPoint</Application>
  <PresentationFormat>On-screen Show (4:3)</PresentationFormat>
  <Paragraphs>304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Optimized Billing for  B2B Billers </vt:lpstr>
      <vt:lpstr>Slide 2</vt:lpstr>
      <vt:lpstr>Slide 3</vt:lpstr>
      <vt:lpstr>Slide 4</vt:lpstr>
      <vt:lpstr>Who is Billtrust?</vt:lpstr>
      <vt:lpstr>Billtrust CompleteBilling  Service</vt:lpstr>
      <vt:lpstr>How Does CompleteBilling Work?</vt:lpstr>
      <vt:lpstr>SmartRouting </vt:lpstr>
      <vt:lpstr>Top 4 Reasons B2B Billers Choose Billtrust</vt:lpstr>
      <vt:lpstr>Evaluating the Cost Savings</vt:lpstr>
      <vt:lpstr>Evaluating the Cost Savings</vt:lpstr>
      <vt:lpstr>Batching</vt:lpstr>
      <vt:lpstr>Bullpenning</vt:lpstr>
      <vt:lpstr>Using the Right Envelope at the Right Time</vt:lpstr>
      <vt:lpstr>Quality Starts with a Well-Designed Bill</vt:lpstr>
      <vt:lpstr>Saint Gobain Bill Design</vt:lpstr>
      <vt:lpstr>Mail Piece Integrity</vt:lpstr>
      <vt:lpstr>Bill Marketing with Billtrust</vt:lpstr>
      <vt:lpstr>Email with Easy Import</vt:lpstr>
      <vt:lpstr>Advanced Fax Billing</vt:lpstr>
      <vt:lpstr>Invoice Gateway: Web Access for Customers</vt:lpstr>
      <vt:lpstr>CustomerCare: Web Access for Credit Managers</vt:lpstr>
      <vt:lpstr>e-Adoption Marketing Works!</vt:lpstr>
      <vt:lpstr>Sample Job Activity Report</vt:lpstr>
      <vt:lpstr>Saint Gobain – Case Study</vt:lpstr>
      <vt:lpstr>Saint Gobain:  Best Practices for QAD users</vt:lpstr>
      <vt:lpstr>Immediate Reward with Minimal Effort</vt:lpstr>
      <vt:lpstr>Slide 28</vt:lpstr>
    </vt:vector>
  </TitlesOfParts>
  <Company>WMSI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Allison Stevens</cp:lastModifiedBy>
  <cp:revision>376</cp:revision>
  <dcterms:created xsi:type="dcterms:W3CDTF">2009-01-09T00:59:26Z</dcterms:created>
  <dcterms:modified xsi:type="dcterms:W3CDTF">2010-03-15T15:12:46Z</dcterms:modified>
</cp:coreProperties>
</file>