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3" r:id="rId2"/>
    <p:sldId id="297" r:id="rId3"/>
    <p:sldId id="298" r:id="rId4"/>
    <p:sldId id="303" r:id="rId5"/>
    <p:sldId id="304" r:id="rId6"/>
    <p:sldId id="305" r:id="rId7"/>
    <p:sldId id="299" r:id="rId8"/>
    <p:sldId id="300" r:id="rId9"/>
    <p:sldId id="301" r:id="rId10"/>
    <p:sldId id="302" r:id="rId11"/>
    <p:sldId id="306" r:id="rId12"/>
    <p:sldId id="307" r:id="rId13"/>
    <p:sldId id="312" r:id="rId14"/>
    <p:sldId id="314" r:id="rId15"/>
    <p:sldId id="315" r:id="rId16"/>
    <p:sldId id="316" r:id="rId17"/>
    <p:sldId id="317" r:id="rId18"/>
    <p:sldId id="318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11" r:id="rId28"/>
    <p:sldId id="313" r:id="rId29"/>
    <p:sldId id="296" r:id="rId30"/>
  </p:sldIdLst>
  <p:sldSz cx="9906000" cy="6858000" type="A4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3FBC"/>
    <a:srgbClr val="004ADE"/>
    <a:srgbClr val="0D5EFF"/>
    <a:srgbClr val="006666"/>
    <a:srgbClr val="DCE4FC"/>
    <a:srgbClr val="C6D4FA"/>
    <a:srgbClr val="5C83F0"/>
    <a:srgbClr val="5000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18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>
      <p:cViewPr varScale="1">
        <p:scale>
          <a:sx n="90" d="100"/>
          <a:sy n="90" d="100"/>
        </p:scale>
        <p:origin x="-3762" y="-120"/>
      </p:cViewPr>
      <p:guideLst>
        <p:guide orient="horz" pos="2949"/>
        <p:guide pos="22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8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1238" y="709613"/>
            <a:ext cx="5053012" cy="3497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55" y="4447199"/>
            <a:ext cx="5183566" cy="4216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849" tIns="46101" rIns="93849" bIns="46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727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152400" y="1066800"/>
            <a:ext cx="96012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73" y="247650"/>
            <a:ext cx="162022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273288"/>
            <a:ext cx="1647825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Roundview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248400"/>
            <a:ext cx="933450" cy="59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DCE4FC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9"/>
          <p:cNvGrpSpPr>
            <a:grpSpLocks/>
          </p:cNvGrpSpPr>
          <p:nvPr/>
        </p:nvGrpSpPr>
        <p:grpSpPr bwMode="auto">
          <a:xfrm>
            <a:off x="158222" y="976313"/>
            <a:ext cx="9572360" cy="5256212"/>
            <a:chOff x="92" y="615"/>
            <a:chExt cx="5566" cy="3311"/>
          </a:xfrm>
        </p:grpSpPr>
        <p:grpSp>
          <p:nvGrpSpPr>
            <p:cNvPr id="4102" name="Group 31"/>
            <p:cNvGrpSpPr>
              <a:grpSpLocks/>
            </p:cNvGrpSpPr>
            <p:nvPr/>
          </p:nvGrpSpPr>
          <p:grpSpPr bwMode="auto">
            <a:xfrm>
              <a:off x="2314" y="617"/>
              <a:ext cx="3344" cy="3080"/>
              <a:chOff x="2314" y="617"/>
              <a:chExt cx="3344" cy="3080"/>
            </a:xfrm>
          </p:grpSpPr>
          <p:grpSp>
            <p:nvGrpSpPr>
              <p:cNvPr id="4110" name="Group 7"/>
              <p:cNvGrpSpPr>
                <a:grpSpLocks/>
              </p:cNvGrpSpPr>
              <p:nvPr/>
            </p:nvGrpSpPr>
            <p:grpSpPr bwMode="auto">
              <a:xfrm>
                <a:off x="5166" y="2575"/>
                <a:ext cx="492" cy="1122"/>
                <a:chOff x="5166" y="2575"/>
                <a:chExt cx="492" cy="1122"/>
              </a:xfrm>
            </p:grpSpPr>
            <p:grpSp>
              <p:nvGrpSpPr>
                <p:cNvPr id="4134" name="Group 5"/>
                <p:cNvGrpSpPr>
                  <a:grpSpLocks/>
                </p:cNvGrpSpPr>
                <p:nvPr/>
              </p:nvGrpSpPr>
              <p:grpSpPr bwMode="auto">
                <a:xfrm>
                  <a:off x="5166" y="3367"/>
                  <a:ext cx="492" cy="330"/>
                  <a:chOff x="5166" y="3367"/>
                  <a:chExt cx="492" cy="330"/>
                </a:xfrm>
              </p:grpSpPr>
              <p:sp>
                <p:nvSpPr>
                  <p:cNvPr id="1026" name="Freeform 2"/>
                  <p:cNvSpPr>
                    <a:spLocks/>
                  </p:cNvSpPr>
                  <p:nvPr/>
                </p:nvSpPr>
                <p:spPr bwMode="auto">
                  <a:xfrm>
                    <a:off x="5579" y="3367"/>
                    <a:ext cx="79" cy="200"/>
                  </a:xfrm>
                  <a:custGeom>
                    <a:avLst/>
                    <a:gdLst/>
                    <a:ahLst/>
                    <a:cxnLst>
                      <a:cxn ang="0">
                        <a:pos x="25" y="3"/>
                      </a:cxn>
                      <a:cxn ang="0">
                        <a:pos x="33" y="0"/>
                      </a:cxn>
                      <a:cxn ang="0">
                        <a:pos x="47" y="22"/>
                      </a:cxn>
                      <a:cxn ang="0">
                        <a:pos x="45" y="86"/>
                      </a:cxn>
                      <a:cxn ang="0">
                        <a:pos x="55" y="86"/>
                      </a:cxn>
                      <a:cxn ang="0">
                        <a:pos x="57" y="94"/>
                      </a:cxn>
                      <a:cxn ang="0">
                        <a:pos x="60" y="108"/>
                      </a:cxn>
                      <a:cxn ang="0">
                        <a:pos x="62" y="116"/>
                      </a:cxn>
                      <a:cxn ang="0">
                        <a:pos x="70" y="113"/>
                      </a:cxn>
                      <a:cxn ang="0">
                        <a:pos x="76" y="100"/>
                      </a:cxn>
                      <a:cxn ang="0">
                        <a:pos x="78" y="108"/>
                      </a:cxn>
                      <a:cxn ang="0">
                        <a:pos x="74" y="119"/>
                      </a:cxn>
                      <a:cxn ang="0">
                        <a:pos x="70" y="127"/>
                      </a:cxn>
                      <a:cxn ang="0">
                        <a:pos x="68" y="144"/>
                      </a:cxn>
                      <a:cxn ang="0">
                        <a:pos x="59" y="152"/>
                      </a:cxn>
                      <a:cxn ang="0">
                        <a:pos x="53" y="155"/>
                      </a:cxn>
                      <a:cxn ang="0">
                        <a:pos x="45" y="163"/>
                      </a:cxn>
                      <a:cxn ang="0">
                        <a:pos x="43" y="171"/>
                      </a:cxn>
                      <a:cxn ang="0">
                        <a:pos x="45" y="180"/>
                      </a:cxn>
                      <a:cxn ang="0">
                        <a:pos x="47" y="188"/>
                      </a:cxn>
                      <a:cxn ang="0">
                        <a:pos x="37" y="193"/>
                      </a:cxn>
                      <a:cxn ang="0">
                        <a:pos x="31" y="196"/>
                      </a:cxn>
                      <a:cxn ang="0">
                        <a:pos x="25" y="199"/>
                      </a:cxn>
                      <a:cxn ang="0">
                        <a:pos x="21" y="196"/>
                      </a:cxn>
                      <a:cxn ang="0">
                        <a:pos x="12" y="193"/>
                      </a:cxn>
                      <a:cxn ang="0">
                        <a:pos x="8" y="188"/>
                      </a:cxn>
                      <a:cxn ang="0">
                        <a:pos x="12" y="182"/>
                      </a:cxn>
                      <a:cxn ang="0">
                        <a:pos x="20" y="180"/>
                      </a:cxn>
                      <a:cxn ang="0">
                        <a:pos x="25" y="166"/>
                      </a:cxn>
                      <a:cxn ang="0">
                        <a:pos x="25" y="160"/>
                      </a:cxn>
                      <a:cxn ang="0">
                        <a:pos x="20" y="155"/>
                      </a:cxn>
                      <a:cxn ang="0">
                        <a:pos x="12" y="146"/>
                      </a:cxn>
                      <a:cxn ang="0">
                        <a:pos x="6" y="146"/>
                      </a:cxn>
                      <a:cxn ang="0">
                        <a:pos x="2" y="144"/>
                      </a:cxn>
                      <a:cxn ang="0">
                        <a:pos x="0" y="135"/>
                      </a:cxn>
                      <a:cxn ang="0">
                        <a:pos x="2" y="130"/>
                      </a:cxn>
                      <a:cxn ang="0">
                        <a:pos x="6" y="130"/>
                      </a:cxn>
                      <a:cxn ang="0">
                        <a:pos x="12" y="127"/>
                      </a:cxn>
                      <a:cxn ang="0">
                        <a:pos x="20" y="119"/>
                      </a:cxn>
                      <a:cxn ang="0">
                        <a:pos x="23" y="116"/>
                      </a:cxn>
                      <a:cxn ang="0">
                        <a:pos x="27" y="86"/>
                      </a:cxn>
                      <a:cxn ang="0">
                        <a:pos x="23" y="77"/>
                      </a:cxn>
                      <a:cxn ang="0">
                        <a:pos x="18" y="72"/>
                      </a:cxn>
                      <a:cxn ang="0">
                        <a:pos x="16" y="55"/>
                      </a:cxn>
                      <a:cxn ang="0">
                        <a:pos x="18" y="39"/>
                      </a:cxn>
                      <a:cxn ang="0">
                        <a:pos x="20" y="28"/>
                      </a:cxn>
                      <a:cxn ang="0">
                        <a:pos x="25" y="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auto">
                  <a:xfrm>
                    <a:off x="5428" y="3527"/>
                    <a:ext cx="146" cy="170"/>
                  </a:xfrm>
                  <a:custGeom>
                    <a:avLst/>
                    <a:gdLst/>
                    <a:ahLst/>
                    <a:cxnLst>
                      <a:cxn ang="0">
                        <a:pos x="102" y="0"/>
                      </a:cxn>
                      <a:cxn ang="0">
                        <a:pos x="120" y="0"/>
                      </a:cxn>
                      <a:cxn ang="0">
                        <a:pos x="145" y="44"/>
                      </a:cxn>
                      <a:cxn ang="0">
                        <a:pos x="118" y="83"/>
                      </a:cxn>
                      <a:cxn ang="0">
                        <a:pos x="118" y="100"/>
                      </a:cxn>
                      <a:cxn ang="0">
                        <a:pos x="112" y="105"/>
                      </a:cxn>
                      <a:cxn ang="0">
                        <a:pos x="96" y="105"/>
                      </a:cxn>
                      <a:cxn ang="0">
                        <a:pos x="76" y="127"/>
                      </a:cxn>
                      <a:cxn ang="0">
                        <a:pos x="59" y="150"/>
                      </a:cxn>
                      <a:cxn ang="0">
                        <a:pos x="47" y="169"/>
                      </a:cxn>
                      <a:cxn ang="0">
                        <a:pos x="47" y="152"/>
                      </a:cxn>
                      <a:cxn ang="0">
                        <a:pos x="25" y="155"/>
                      </a:cxn>
                      <a:cxn ang="0">
                        <a:pos x="16" y="155"/>
                      </a:cxn>
                      <a:cxn ang="0">
                        <a:pos x="0" y="155"/>
                      </a:cxn>
                      <a:cxn ang="0">
                        <a:pos x="22" y="127"/>
                      </a:cxn>
                      <a:cxn ang="0">
                        <a:pos x="29" y="114"/>
                      </a:cxn>
                      <a:cxn ang="0">
                        <a:pos x="37" y="114"/>
                      </a:cxn>
                      <a:cxn ang="0">
                        <a:pos x="53" y="91"/>
                      </a:cxn>
                      <a:cxn ang="0">
                        <a:pos x="59" y="91"/>
                      </a:cxn>
                      <a:cxn ang="0">
                        <a:pos x="59" y="89"/>
                      </a:cxn>
                      <a:cxn ang="0">
                        <a:pos x="67" y="80"/>
                      </a:cxn>
                      <a:cxn ang="0">
                        <a:pos x="76" y="80"/>
                      </a:cxn>
                      <a:cxn ang="0">
                        <a:pos x="73" y="55"/>
                      </a:cxn>
                      <a:cxn ang="0">
                        <a:pos x="74" y="55"/>
                      </a:cxn>
                      <a:cxn ang="0">
                        <a:pos x="84" y="42"/>
                      </a:cxn>
                      <a:cxn ang="0">
                        <a:pos x="88" y="53"/>
                      </a:cxn>
                      <a:cxn ang="0">
                        <a:pos x="104" y="33"/>
                      </a:cxn>
                      <a:cxn ang="0">
                        <a:pos x="102" y="0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auto">
                  <a:xfrm>
                    <a:off x="5166" y="3537"/>
                    <a:ext cx="56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6" y="11"/>
                      </a:cxn>
                      <a:cxn ang="0">
                        <a:pos x="55" y="11"/>
                      </a:cxn>
                      <a:cxn ang="0">
                        <a:pos x="51" y="25"/>
                      </a:cxn>
                      <a:cxn ang="0">
                        <a:pos x="55" y="42"/>
                      </a:cxn>
                      <a:cxn ang="0">
                        <a:pos x="45" y="42"/>
                      </a:cxn>
                      <a:cxn ang="0">
                        <a:pos x="43" y="45"/>
                      </a:cxn>
                      <a:cxn ang="0">
                        <a:pos x="37" y="47"/>
                      </a:cxn>
                      <a:cxn ang="0">
                        <a:pos x="43" y="89"/>
                      </a:cxn>
                      <a:cxn ang="0">
                        <a:pos x="26" y="86"/>
                      </a:cxn>
                      <a:cxn ang="0">
                        <a:pos x="10" y="72"/>
                      </a:cxn>
                      <a:cxn ang="0">
                        <a:pos x="10" y="45"/>
                      </a:cxn>
                      <a:cxn ang="0">
                        <a:pos x="10" y="3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5266" y="2575"/>
                  <a:ext cx="89" cy="101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0" y="80"/>
                    </a:cxn>
                    <a:cxn ang="0">
                      <a:pos x="6" y="97"/>
                    </a:cxn>
                    <a:cxn ang="0">
                      <a:pos x="31" y="100"/>
                    </a:cxn>
                    <a:cxn ang="0">
                      <a:pos x="53" y="100"/>
                    </a:cxn>
                    <a:cxn ang="0">
                      <a:pos x="61" y="83"/>
                    </a:cxn>
                    <a:cxn ang="0">
                      <a:pos x="65" y="66"/>
                    </a:cxn>
                    <a:cxn ang="0">
                      <a:pos x="88" y="66"/>
                    </a:cxn>
                    <a:cxn ang="0">
                      <a:pos x="84" y="40"/>
                    </a:cxn>
                    <a:cxn ang="0">
                      <a:pos x="84" y="14"/>
                    </a:cxn>
                    <a:cxn ang="0">
                      <a:pos x="61" y="0"/>
                    </a:cxn>
                    <a:cxn ang="0">
                      <a:pos x="59" y="29"/>
                    </a:cxn>
                    <a:cxn ang="0">
                      <a:pos x="72" y="46"/>
                    </a:cxn>
                    <a:cxn ang="0">
                      <a:pos x="51" y="46"/>
                    </a:cxn>
                    <a:cxn ang="0">
                      <a:pos x="43" y="57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4111" name="Group 21"/>
              <p:cNvGrpSpPr>
                <a:grpSpLocks/>
              </p:cNvGrpSpPr>
              <p:nvPr/>
            </p:nvGrpSpPr>
            <p:grpSpPr bwMode="auto">
              <a:xfrm>
                <a:off x="4293" y="1104"/>
                <a:ext cx="1037" cy="2393"/>
                <a:chOff x="4293" y="1104"/>
                <a:chExt cx="1037" cy="2393"/>
              </a:xfrm>
            </p:grpSpPr>
            <p:grpSp>
              <p:nvGrpSpPr>
                <p:cNvPr id="4121" name="Group 11"/>
                <p:cNvGrpSpPr>
                  <a:grpSpLocks/>
                </p:cNvGrpSpPr>
                <p:nvPr/>
              </p:nvGrpSpPr>
              <p:grpSpPr bwMode="auto">
                <a:xfrm>
                  <a:off x="4460" y="1348"/>
                  <a:ext cx="232" cy="719"/>
                  <a:chOff x="4460" y="1348"/>
                  <a:chExt cx="232" cy="719"/>
                </a:xfrm>
              </p:grpSpPr>
              <p:sp>
                <p:nvSpPr>
                  <p:cNvPr id="1032" name="Freeform 8"/>
                  <p:cNvSpPr>
                    <a:spLocks/>
                  </p:cNvSpPr>
                  <p:nvPr/>
                </p:nvSpPr>
                <p:spPr bwMode="auto">
                  <a:xfrm>
                    <a:off x="4460" y="1993"/>
                    <a:ext cx="56" cy="7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0" y="70"/>
                      </a:cxn>
                      <a:cxn ang="0">
                        <a:pos x="22" y="67"/>
                      </a:cxn>
                      <a:cxn ang="0">
                        <a:pos x="39" y="73"/>
                      </a:cxn>
                      <a:cxn ang="0">
                        <a:pos x="53" y="73"/>
                      </a:cxn>
                      <a:cxn ang="0">
                        <a:pos x="55" y="48"/>
                      </a:cxn>
                      <a:cxn ang="0">
                        <a:pos x="51" y="31"/>
                      </a:cxn>
                      <a:cxn ang="0">
                        <a:pos x="41" y="11"/>
                      </a:cxn>
                      <a:cxn ang="0">
                        <a:pos x="31" y="11"/>
                      </a:cxn>
                      <a:cxn ang="0">
                        <a:pos x="28" y="0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33" name="Freeform 9"/>
                  <p:cNvSpPr>
                    <a:spLocks/>
                  </p:cNvSpPr>
                  <p:nvPr/>
                </p:nvSpPr>
                <p:spPr bwMode="auto">
                  <a:xfrm>
                    <a:off x="4607" y="1865"/>
                    <a:ext cx="54" cy="94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35" y="3"/>
                      </a:cxn>
                      <a:cxn ang="0">
                        <a:pos x="43" y="28"/>
                      </a:cxn>
                      <a:cxn ang="0">
                        <a:pos x="53" y="42"/>
                      </a:cxn>
                      <a:cxn ang="0">
                        <a:pos x="45" y="54"/>
                      </a:cxn>
                      <a:cxn ang="0">
                        <a:pos x="53" y="68"/>
                      </a:cxn>
                      <a:cxn ang="0">
                        <a:pos x="49" y="85"/>
                      </a:cxn>
                      <a:cxn ang="0">
                        <a:pos x="41" y="93"/>
                      </a:cxn>
                      <a:cxn ang="0">
                        <a:pos x="26" y="90"/>
                      </a:cxn>
                      <a:cxn ang="0">
                        <a:pos x="16" y="90"/>
                      </a:cxn>
                      <a:cxn ang="0">
                        <a:pos x="10" y="79"/>
                      </a:cxn>
                      <a:cxn ang="0">
                        <a:pos x="4" y="65"/>
                      </a:cxn>
                      <a:cxn ang="0">
                        <a:pos x="4" y="51"/>
                      </a:cxn>
                      <a:cxn ang="0">
                        <a:pos x="0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34" name="Freeform 10"/>
                  <p:cNvSpPr>
                    <a:spLocks/>
                  </p:cNvSpPr>
                  <p:nvPr/>
                </p:nvSpPr>
                <p:spPr bwMode="auto">
                  <a:xfrm>
                    <a:off x="4597" y="1348"/>
                    <a:ext cx="95" cy="8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5" y="14"/>
                      </a:cxn>
                      <a:cxn ang="0">
                        <a:pos x="37" y="11"/>
                      </a:cxn>
                      <a:cxn ang="0">
                        <a:pos x="55" y="14"/>
                      </a:cxn>
                      <a:cxn ang="0">
                        <a:pos x="71" y="14"/>
                      </a:cxn>
                      <a:cxn ang="0">
                        <a:pos x="78" y="22"/>
                      </a:cxn>
                      <a:cxn ang="0">
                        <a:pos x="88" y="42"/>
                      </a:cxn>
                      <a:cxn ang="0">
                        <a:pos x="94" y="50"/>
                      </a:cxn>
                      <a:cxn ang="0">
                        <a:pos x="72" y="55"/>
                      </a:cxn>
                      <a:cxn ang="0">
                        <a:pos x="67" y="61"/>
                      </a:cxn>
                      <a:cxn ang="0">
                        <a:pos x="72" y="72"/>
                      </a:cxn>
                      <a:cxn ang="0">
                        <a:pos x="72" y="83"/>
                      </a:cxn>
                      <a:cxn ang="0">
                        <a:pos x="51" y="72"/>
                      </a:cxn>
                      <a:cxn ang="0">
                        <a:pos x="33" y="64"/>
                      </a:cxn>
                      <a:cxn ang="0">
                        <a:pos x="25" y="67"/>
                      </a:cxn>
                      <a:cxn ang="0">
                        <a:pos x="25" y="83"/>
                      </a:cxn>
                      <a:cxn ang="0">
                        <a:pos x="14" y="86"/>
                      </a:cxn>
                      <a:cxn ang="0">
                        <a:pos x="8" y="72"/>
                      </a:cxn>
                      <a:cxn ang="0">
                        <a:pos x="6" y="55"/>
                      </a:cxn>
                      <a:cxn ang="0">
                        <a:pos x="0" y="53"/>
                      </a:cxn>
                      <a:cxn ang="0">
                        <a:pos x="6" y="36"/>
                      </a:cxn>
                      <a:cxn ang="0">
                        <a:pos x="16" y="3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4676" y="2803"/>
                  <a:ext cx="654" cy="694"/>
                </a:xfrm>
                <a:custGeom>
                  <a:avLst/>
                  <a:gdLst/>
                  <a:ahLst/>
                  <a:cxnLst>
                    <a:cxn ang="0">
                      <a:pos x="505" y="56"/>
                    </a:cxn>
                    <a:cxn ang="0">
                      <a:pos x="531" y="78"/>
                    </a:cxn>
                    <a:cxn ang="0">
                      <a:pos x="558" y="181"/>
                    </a:cxn>
                    <a:cxn ang="0">
                      <a:pos x="618" y="287"/>
                    </a:cxn>
                    <a:cxn ang="0">
                      <a:pos x="653" y="395"/>
                    </a:cxn>
                    <a:cxn ang="0">
                      <a:pos x="628" y="495"/>
                    </a:cxn>
                    <a:cxn ang="0">
                      <a:pos x="602" y="559"/>
                    </a:cxn>
                    <a:cxn ang="0">
                      <a:pos x="587" y="621"/>
                    </a:cxn>
                    <a:cxn ang="0">
                      <a:pos x="571" y="657"/>
                    </a:cxn>
                    <a:cxn ang="0">
                      <a:pos x="540" y="682"/>
                    </a:cxn>
                    <a:cxn ang="0">
                      <a:pos x="490" y="674"/>
                    </a:cxn>
                    <a:cxn ang="0">
                      <a:pos x="439" y="657"/>
                    </a:cxn>
                    <a:cxn ang="0">
                      <a:pos x="412" y="618"/>
                    </a:cxn>
                    <a:cxn ang="0">
                      <a:pos x="404" y="568"/>
                    </a:cxn>
                    <a:cxn ang="0">
                      <a:pos x="387" y="545"/>
                    </a:cxn>
                    <a:cxn ang="0">
                      <a:pos x="360" y="548"/>
                    </a:cxn>
                    <a:cxn ang="0">
                      <a:pos x="334" y="509"/>
                    </a:cxn>
                    <a:cxn ang="0">
                      <a:pos x="313" y="504"/>
                    </a:cxn>
                    <a:cxn ang="0">
                      <a:pos x="278" y="509"/>
                    </a:cxn>
                    <a:cxn ang="0">
                      <a:pos x="249" y="515"/>
                    </a:cxn>
                    <a:cxn ang="0">
                      <a:pos x="223" y="537"/>
                    </a:cxn>
                    <a:cxn ang="0">
                      <a:pos x="187" y="554"/>
                    </a:cxn>
                    <a:cxn ang="0">
                      <a:pos x="150" y="579"/>
                    </a:cxn>
                    <a:cxn ang="0">
                      <a:pos x="130" y="590"/>
                    </a:cxn>
                    <a:cxn ang="0">
                      <a:pos x="76" y="584"/>
                    </a:cxn>
                    <a:cxn ang="0">
                      <a:pos x="64" y="571"/>
                    </a:cxn>
                    <a:cxn ang="0">
                      <a:pos x="64" y="495"/>
                    </a:cxn>
                    <a:cxn ang="0">
                      <a:pos x="47" y="451"/>
                    </a:cxn>
                    <a:cxn ang="0">
                      <a:pos x="29" y="415"/>
                    </a:cxn>
                    <a:cxn ang="0">
                      <a:pos x="6" y="287"/>
                    </a:cxn>
                    <a:cxn ang="0">
                      <a:pos x="8" y="245"/>
                    </a:cxn>
                    <a:cxn ang="0">
                      <a:pos x="54" y="223"/>
                    </a:cxn>
                    <a:cxn ang="0">
                      <a:pos x="89" y="217"/>
                    </a:cxn>
                    <a:cxn ang="0">
                      <a:pos x="109" y="206"/>
                    </a:cxn>
                    <a:cxn ang="0">
                      <a:pos x="120" y="170"/>
                    </a:cxn>
                    <a:cxn ang="0">
                      <a:pos x="117" y="150"/>
                    </a:cxn>
                    <a:cxn ang="0">
                      <a:pos x="163" y="100"/>
                    </a:cxn>
                    <a:cxn ang="0">
                      <a:pos x="200" y="64"/>
                    </a:cxn>
                    <a:cxn ang="0">
                      <a:pos x="233" y="89"/>
                    </a:cxn>
                    <a:cxn ang="0">
                      <a:pos x="258" y="61"/>
                    </a:cxn>
                    <a:cxn ang="0">
                      <a:pos x="284" y="28"/>
                    </a:cxn>
                    <a:cxn ang="0">
                      <a:pos x="311" y="8"/>
                    </a:cxn>
                    <a:cxn ang="0">
                      <a:pos x="354" y="14"/>
                    </a:cxn>
                    <a:cxn ang="0">
                      <a:pos x="369" y="39"/>
                    </a:cxn>
                    <a:cxn ang="0">
                      <a:pos x="369" y="70"/>
                    </a:cxn>
                    <a:cxn ang="0">
                      <a:pos x="406" y="125"/>
                    </a:cxn>
                    <a:cxn ang="0">
                      <a:pos x="437" y="142"/>
                    </a:cxn>
                    <a:cxn ang="0">
                      <a:pos x="463" y="89"/>
                    </a:cxn>
                    <a:cxn ang="0">
                      <a:pos x="470" y="0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4523" y="2653"/>
                  <a:ext cx="363" cy="95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72" y="14"/>
                    </a:cxn>
                    <a:cxn ang="0">
                      <a:pos x="99" y="17"/>
                    </a:cxn>
                    <a:cxn ang="0">
                      <a:pos x="123" y="44"/>
                    </a:cxn>
                    <a:cxn ang="0">
                      <a:pos x="144" y="50"/>
                    </a:cxn>
                    <a:cxn ang="0">
                      <a:pos x="177" y="61"/>
                    </a:cxn>
                    <a:cxn ang="0">
                      <a:pos x="197" y="66"/>
                    </a:cxn>
                    <a:cxn ang="0">
                      <a:pos x="204" y="44"/>
                    </a:cxn>
                    <a:cxn ang="0">
                      <a:pos x="247" y="50"/>
                    </a:cxn>
                    <a:cxn ang="0">
                      <a:pos x="278" y="58"/>
                    </a:cxn>
                    <a:cxn ang="0">
                      <a:pos x="300" y="61"/>
                    </a:cxn>
                    <a:cxn ang="0">
                      <a:pos x="315" y="50"/>
                    </a:cxn>
                    <a:cxn ang="0">
                      <a:pos x="341" y="44"/>
                    </a:cxn>
                    <a:cxn ang="0">
                      <a:pos x="362" y="39"/>
                    </a:cxn>
                    <a:cxn ang="0">
                      <a:pos x="356" y="66"/>
                    </a:cxn>
                    <a:cxn ang="0">
                      <a:pos x="341" y="75"/>
                    </a:cxn>
                    <a:cxn ang="0">
                      <a:pos x="329" y="77"/>
                    </a:cxn>
                    <a:cxn ang="0">
                      <a:pos x="313" y="86"/>
                    </a:cxn>
                    <a:cxn ang="0">
                      <a:pos x="298" y="86"/>
                    </a:cxn>
                    <a:cxn ang="0">
                      <a:pos x="284" y="88"/>
                    </a:cxn>
                    <a:cxn ang="0">
                      <a:pos x="263" y="94"/>
                    </a:cxn>
                    <a:cxn ang="0">
                      <a:pos x="249" y="75"/>
                    </a:cxn>
                    <a:cxn ang="0">
                      <a:pos x="234" y="94"/>
                    </a:cxn>
                    <a:cxn ang="0">
                      <a:pos x="212" y="75"/>
                    </a:cxn>
                    <a:cxn ang="0">
                      <a:pos x="200" y="77"/>
                    </a:cxn>
                    <a:cxn ang="0">
                      <a:pos x="183" y="86"/>
                    </a:cxn>
                    <a:cxn ang="0">
                      <a:pos x="165" y="80"/>
                    </a:cxn>
                    <a:cxn ang="0">
                      <a:pos x="146" y="77"/>
                    </a:cxn>
                    <a:cxn ang="0">
                      <a:pos x="127" y="86"/>
                    </a:cxn>
                    <a:cxn ang="0">
                      <a:pos x="101" y="72"/>
                    </a:cxn>
                    <a:cxn ang="0">
                      <a:pos x="66" y="64"/>
                    </a:cxn>
                    <a:cxn ang="0">
                      <a:pos x="41" y="55"/>
                    </a:cxn>
                    <a:cxn ang="0">
                      <a:pos x="16" y="41"/>
                    </a:cxn>
                    <a:cxn ang="0">
                      <a:pos x="2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4721" y="2468"/>
                  <a:ext cx="165" cy="182"/>
                </a:xfrm>
                <a:custGeom>
                  <a:avLst/>
                  <a:gdLst/>
                  <a:ahLst/>
                  <a:cxnLst>
                    <a:cxn ang="0">
                      <a:pos x="80" y="3"/>
                    </a:cxn>
                    <a:cxn ang="0">
                      <a:pos x="137" y="0"/>
                    </a:cxn>
                    <a:cxn ang="0">
                      <a:pos x="146" y="22"/>
                    </a:cxn>
                    <a:cxn ang="0">
                      <a:pos x="131" y="36"/>
                    </a:cxn>
                    <a:cxn ang="0">
                      <a:pos x="127" y="47"/>
                    </a:cxn>
                    <a:cxn ang="0">
                      <a:pos x="115" y="61"/>
                    </a:cxn>
                    <a:cxn ang="0">
                      <a:pos x="102" y="64"/>
                    </a:cxn>
                    <a:cxn ang="0">
                      <a:pos x="88" y="56"/>
                    </a:cxn>
                    <a:cxn ang="0">
                      <a:pos x="72" y="36"/>
                    </a:cxn>
                    <a:cxn ang="0">
                      <a:pos x="53" y="36"/>
                    </a:cxn>
                    <a:cxn ang="0">
                      <a:pos x="51" y="64"/>
                    </a:cxn>
                    <a:cxn ang="0">
                      <a:pos x="53" y="81"/>
                    </a:cxn>
                    <a:cxn ang="0">
                      <a:pos x="72" y="70"/>
                    </a:cxn>
                    <a:cxn ang="0">
                      <a:pos x="86" y="75"/>
                    </a:cxn>
                    <a:cxn ang="0">
                      <a:pos x="82" y="92"/>
                    </a:cxn>
                    <a:cxn ang="0">
                      <a:pos x="80" y="103"/>
                    </a:cxn>
                    <a:cxn ang="0">
                      <a:pos x="82" y="120"/>
                    </a:cxn>
                    <a:cxn ang="0">
                      <a:pos x="92" y="128"/>
                    </a:cxn>
                    <a:cxn ang="0">
                      <a:pos x="88" y="148"/>
                    </a:cxn>
                    <a:cxn ang="0">
                      <a:pos x="82" y="170"/>
                    </a:cxn>
                    <a:cxn ang="0">
                      <a:pos x="68" y="175"/>
                    </a:cxn>
                    <a:cxn ang="0">
                      <a:pos x="62" y="164"/>
                    </a:cxn>
                    <a:cxn ang="0">
                      <a:pos x="55" y="139"/>
                    </a:cxn>
                    <a:cxn ang="0">
                      <a:pos x="55" y="114"/>
                    </a:cxn>
                    <a:cxn ang="0">
                      <a:pos x="35" y="114"/>
                    </a:cxn>
                    <a:cxn ang="0">
                      <a:pos x="23" y="117"/>
                    </a:cxn>
                    <a:cxn ang="0">
                      <a:pos x="39" y="128"/>
                    </a:cxn>
                    <a:cxn ang="0">
                      <a:pos x="47" y="145"/>
                    </a:cxn>
                    <a:cxn ang="0">
                      <a:pos x="41" y="167"/>
                    </a:cxn>
                    <a:cxn ang="0">
                      <a:pos x="29" y="181"/>
                    </a:cxn>
                    <a:cxn ang="0">
                      <a:pos x="29" y="164"/>
                    </a:cxn>
                    <a:cxn ang="0">
                      <a:pos x="21" y="145"/>
                    </a:cxn>
                    <a:cxn ang="0">
                      <a:pos x="10" y="128"/>
                    </a:cxn>
                    <a:cxn ang="0">
                      <a:pos x="2" y="109"/>
                    </a:cxn>
                    <a:cxn ang="0">
                      <a:pos x="16" y="86"/>
                    </a:cxn>
                    <a:cxn ang="0">
                      <a:pos x="23" y="58"/>
                    </a:cxn>
                    <a:cxn ang="0">
                      <a:pos x="25" y="39"/>
                    </a:cxn>
                    <a:cxn ang="0">
                      <a:pos x="23" y="22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4549" y="2387"/>
                  <a:ext cx="182" cy="249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37" y="44"/>
                    </a:cxn>
                    <a:cxn ang="0">
                      <a:pos x="56" y="28"/>
                    </a:cxn>
                    <a:cxn ang="0">
                      <a:pos x="66" y="14"/>
                    </a:cxn>
                    <a:cxn ang="0">
                      <a:pos x="95" y="0"/>
                    </a:cxn>
                    <a:cxn ang="0">
                      <a:pos x="111" y="30"/>
                    </a:cxn>
                    <a:cxn ang="0">
                      <a:pos x="127" y="17"/>
                    </a:cxn>
                    <a:cxn ang="0">
                      <a:pos x="132" y="8"/>
                    </a:cxn>
                    <a:cxn ang="0">
                      <a:pos x="146" y="0"/>
                    </a:cxn>
                    <a:cxn ang="0">
                      <a:pos x="154" y="0"/>
                    </a:cxn>
                    <a:cxn ang="0">
                      <a:pos x="156" y="11"/>
                    </a:cxn>
                    <a:cxn ang="0">
                      <a:pos x="156" y="19"/>
                    </a:cxn>
                    <a:cxn ang="0">
                      <a:pos x="148" y="33"/>
                    </a:cxn>
                    <a:cxn ang="0">
                      <a:pos x="148" y="41"/>
                    </a:cxn>
                    <a:cxn ang="0">
                      <a:pos x="169" y="77"/>
                    </a:cxn>
                    <a:cxn ang="0">
                      <a:pos x="173" y="99"/>
                    </a:cxn>
                    <a:cxn ang="0">
                      <a:pos x="179" y="99"/>
                    </a:cxn>
                    <a:cxn ang="0">
                      <a:pos x="181" y="110"/>
                    </a:cxn>
                    <a:cxn ang="0">
                      <a:pos x="173" y="121"/>
                    </a:cxn>
                    <a:cxn ang="0">
                      <a:pos x="167" y="116"/>
                    </a:cxn>
                    <a:cxn ang="0">
                      <a:pos x="154" y="124"/>
                    </a:cxn>
                    <a:cxn ang="0">
                      <a:pos x="156" y="146"/>
                    </a:cxn>
                    <a:cxn ang="0">
                      <a:pos x="140" y="160"/>
                    </a:cxn>
                    <a:cxn ang="0">
                      <a:pos x="140" y="196"/>
                    </a:cxn>
                    <a:cxn ang="0">
                      <a:pos x="140" y="220"/>
                    </a:cxn>
                    <a:cxn ang="0">
                      <a:pos x="132" y="231"/>
                    </a:cxn>
                    <a:cxn ang="0">
                      <a:pos x="127" y="248"/>
                    </a:cxn>
                    <a:cxn ang="0">
                      <a:pos x="119" y="245"/>
                    </a:cxn>
                    <a:cxn ang="0">
                      <a:pos x="107" y="237"/>
                    </a:cxn>
                    <a:cxn ang="0">
                      <a:pos x="97" y="229"/>
                    </a:cxn>
                    <a:cxn ang="0">
                      <a:pos x="90" y="215"/>
                    </a:cxn>
                    <a:cxn ang="0">
                      <a:pos x="62" y="218"/>
                    </a:cxn>
                    <a:cxn ang="0">
                      <a:pos x="39" y="209"/>
                    </a:cxn>
                    <a:cxn ang="0">
                      <a:pos x="23" y="187"/>
                    </a:cxn>
                    <a:cxn ang="0">
                      <a:pos x="14" y="171"/>
                    </a:cxn>
                    <a:cxn ang="0">
                      <a:pos x="6" y="157"/>
                    </a:cxn>
                    <a:cxn ang="0">
                      <a:pos x="6" y="13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4934" y="2529"/>
                  <a:ext cx="348" cy="235"/>
                </a:xfrm>
                <a:custGeom>
                  <a:avLst/>
                  <a:gdLst/>
                  <a:ahLst/>
                  <a:cxnLst>
                    <a:cxn ang="0">
                      <a:pos x="31" y="3"/>
                    </a:cxn>
                    <a:cxn ang="0">
                      <a:pos x="68" y="39"/>
                    </a:cxn>
                    <a:cxn ang="0">
                      <a:pos x="74" y="56"/>
                    </a:cxn>
                    <a:cxn ang="0">
                      <a:pos x="96" y="47"/>
                    </a:cxn>
                    <a:cxn ang="0">
                      <a:pos x="107" y="53"/>
                    </a:cxn>
                    <a:cxn ang="0">
                      <a:pos x="121" y="39"/>
                    </a:cxn>
                    <a:cxn ang="0">
                      <a:pos x="140" y="31"/>
                    </a:cxn>
                    <a:cxn ang="0">
                      <a:pos x="185" y="47"/>
                    </a:cxn>
                    <a:cxn ang="0">
                      <a:pos x="212" y="67"/>
                    </a:cxn>
                    <a:cxn ang="0">
                      <a:pos x="234" y="81"/>
                    </a:cxn>
                    <a:cxn ang="0">
                      <a:pos x="271" y="111"/>
                    </a:cxn>
                    <a:cxn ang="0">
                      <a:pos x="275" y="128"/>
                    </a:cxn>
                    <a:cxn ang="0">
                      <a:pos x="292" y="142"/>
                    </a:cxn>
                    <a:cxn ang="0">
                      <a:pos x="306" y="148"/>
                    </a:cxn>
                    <a:cxn ang="0">
                      <a:pos x="322" y="176"/>
                    </a:cxn>
                    <a:cxn ang="0">
                      <a:pos x="333" y="192"/>
                    </a:cxn>
                    <a:cxn ang="0">
                      <a:pos x="335" y="234"/>
                    </a:cxn>
                    <a:cxn ang="0">
                      <a:pos x="320" y="234"/>
                    </a:cxn>
                    <a:cxn ang="0">
                      <a:pos x="310" y="226"/>
                    </a:cxn>
                    <a:cxn ang="0">
                      <a:pos x="275" y="184"/>
                    </a:cxn>
                    <a:cxn ang="0">
                      <a:pos x="240" y="184"/>
                    </a:cxn>
                    <a:cxn ang="0">
                      <a:pos x="228" y="198"/>
                    </a:cxn>
                    <a:cxn ang="0">
                      <a:pos x="218" y="206"/>
                    </a:cxn>
                    <a:cxn ang="0">
                      <a:pos x="197" y="217"/>
                    </a:cxn>
                    <a:cxn ang="0">
                      <a:pos x="177" y="212"/>
                    </a:cxn>
                    <a:cxn ang="0">
                      <a:pos x="160" y="212"/>
                    </a:cxn>
                    <a:cxn ang="0">
                      <a:pos x="138" y="159"/>
                    </a:cxn>
                    <a:cxn ang="0">
                      <a:pos x="113" y="111"/>
                    </a:cxn>
                    <a:cxn ang="0">
                      <a:pos x="82" y="95"/>
                    </a:cxn>
                    <a:cxn ang="0">
                      <a:pos x="53" y="92"/>
                    </a:cxn>
                    <a:cxn ang="0">
                      <a:pos x="23" y="75"/>
                    </a:cxn>
                    <a:cxn ang="0">
                      <a:pos x="25" y="25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4293" y="2362"/>
                  <a:ext cx="209" cy="31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1" y="0"/>
                    </a:cxn>
                    <a:cxn ang="0">
                      <a:pos x="46" y="14"/>
                    </a:cxn>
                    <a:cxn ang="0">
                      <a:pos x="50" y="28"/>
                    </a:cxn>
                    <a:cxn ang="0">
                      <a:pos x="50" y="33"/>
                    </a:cxn>
                    <a:cxn ang="0">
                      <a:pos x="56" y="36"/>
                    </a:cxn>
                    <a:cxn ang="0">
                      <a:pos x="56" y="42"/>
                    </a:cxn>
                    <a:cxn ang="0">
                      <a:pos x="64" y="45"/>
                    </a:cxn>
                    <a:cxn ang="0">
                      <a:pos x="64" y="56"/>
                    </a:cxn>
                    <a:cxn ang="0">
                      <a:pos x="89" y="89"/>
                    </a:cxn>
                    <a:cxn ang="0">
                      <a:pos x="92" y="89"/>
                    </a:cxn>
                    <a:cxn ang="0">
                      <a:pos x="96" y="97"/>
                    </a:cxn>
                    <a:cxn ang="0">
                      <a:pos x="100" y="106"/>
                    </a:cxn>
                    <a:cxn ang="0">
                      <a:pos x="104" y="106"/>
                    </a:cxn>
                    <a:cxn ang="0">
                      <a:pos x="121" y="117"/>
                    </a:cxn>
                    <a:cxn ang="0">
                      <a:pos x="154" y="122"/>
                    </a:cxn>
                    <a:cxn ang="0">
                      <a:pos x="156" y="161"/>
                    </a:cxn>
                    <a:cxn ang="0">
                      <a:pos x="164" y="167"/>
                    </a:cxn>
                    <a:cxn ang="0">
                      <a:pos x="162" y="181"/>
                    </a:cxn>
                    <a:cxn ang="0">
                      <a:pos x="181" y="200"/>
                    </a:cxn>
                    <a:cxn ang="0">
                      <a:pos x="198" y="209"/>
                    </a:cxn>
                    <a:cxn ang="0">
                      <a:pos x="198" y="273"/>
                    </a:cxn>
                    <a:cxn ang="0">
                      <a:pos x="208" y="298"/>
                    </a:cxn>
                    <a:cxn ang="0">
                      <a:pos x="202" y="306"/>
                    </a:cxn>
                    <a:cxn ang="0">
                      <a:pos x="191" y="309"/>
                    </a:cxn>
                    <a:cxn ang="0">
                      <a:pos x="189" y="287"/>
                    </a:cxn>
                    <a:cxn ang="0">
                      <a:pos x="169" y="309"/>
                    </a:cxn>
                    <a:cxn ang="0">
                      <a:pos x="156" y="276"/>
                    </a:cxn>
                    <a:cxn ang="0">
                      <a:pos x="148" y="253"/>
                    </a:cxn>
                    <a:cxn ang="0">
                      <a:pos x="125" y="223"/>
                    </a:cxn>
                    <a:cxn ang="0">
                      <a:pos x="119" y="223"/>
                    </a:cxn>
                    <a:cxn ang="0">
                      <a:pos x="98" y="206"/>
                    </a:cxn>
                    <a:cxn ang="0">
                      <a:pos x="94" y="189"/>
                    </a:cxn>
                    <a:cxn ang="0">
                      <a:pos x="94" y="178"/>
                    </a:cxn>
                    <a:cxn ang="0">
                      <a:pos x="77" y="134"/>
                    </a:cxn>
                    <a:cxn ang="0">
                      <a:pos x="69" y="106"/>
                    </a:cxn>
                    <a:cxn ang="0">
                      <a:pos x="48" y="81"/>
                    </a:cxn>
                    <a:cxn ang="0">
                      <a:pos x="19" y="4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4664" y="2029"/>
                  <a:ext cx="205" cy="34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1" y="0"/>
                    </a:cxn>
                    <a:cxn ang="0">
                      <a:pos x="51" y="36"/>
                    </a:cxn>
                    <a:cxn ang="0">
                      <a:pos x="47" y="70"/>
                    </a:cxn>
                    <a:cxn ang="0">
                      <a:pos x="59" y="81"/>
                    </a:cxn>
                    <a:cxn ang="0">
                      <a:pos x="65" y="103"/>
                    </a:cxn>
                    <a:cxn ang="0">
                      <a:pos x="78" y="114"/>
                    </a:cxn>
                    <a:cxn ang="0">
                      <a:pos x="94" y="117"/>
                    </a:cxn>
                    <a:cxn ang="0">
                      <a:pos x="118" y="134"/>
                    </a:cxn>
                    <a:cxn ang="0">
                      <a:pos x="133" y="153"/>
                    </a:cxn>
                    <a:cxn ang="0">
                      <a:pos x="137" y="153"/>
                    </a:cxn>
                    <a:cxn ang="0">
                      <a:pos x="157" y="170"/>
                    </a:cxn>
                    <a:cxn ang="0">
                      <a:pos x="157" y="212"/>
                    </a:cxn>
                    <a:cxn ang="0">
                      <a:pos x="163" y="231"/>
                    </a:cxn>
                    <a:cxn ang="0">
                      <a:pos x="169" y="242"/>
                    </a:cxn>
                    <a:cxn ang="0">
                      <a:pos x="177" y="254"/>
                    </a:cxn>
                    <a:cxn ang="0">
                      <a:pos x="184" y="268"/>
                    </a:cxn>
                    <a:cxn ang="0">
                      <a:pos x="188" y="284"/>
                    </a:cxn>
                    <a:cxn ang="0">
                      <a:pos x="204" y="298"/>
                    </a:cxn>
                    <a:cxn ang="0">
                      <a:pos x="202" y="315"/>
                    </a:cxn>
                    <a:cxn ang="0">
                      <a:pos x="186" y="318"/>
                    </a:cxn>
                    <a:cxn ang="0">
                      <a:pos x="180" y="304"/>
                    </a:cxn>
                    <a:cxn ang="0">
                      <a:pos x="169" y="304"/>
                    </a:cxn>
                    <a:cxn ang="0">
                      <a:pos x="169" y="340"/>
                    </a:cxn>
                    <a:cxn ang="0">
                      <a:pos x="159" y="340"/>
                    </a:cxn>
                    <a:cxn ang="0">
                      <a:pos x="147" y="323"/>
                    </a:cxn>
                    <a:cxn ang="0">
                      <a:pos x="139" y="315"/>
                    </a:cxn>
                    <a:cxn ang="0">
                      <a:pos x="139" y="295"/>
                    </a:cxn>
                    <a:cxn ang="0">
                      <a:pos x="122" y="295"/>
                    </a:cxn>
                    <a:cxn ang="0">
                      <a:pos x="116" y="315"/>
                    </a:cxn>
                    <a:cxn ang="0">
                      <a:pos x="110" y="295"/>
                    </a:cxn>
                    <a:cxn ang="0">
                      <a:pos x="108" y="276"/>
                    </a:cxn>
                    <a:cxn ang="0">
                      <a:pos x="129" y="268"/>
                    </a:cxn>
                    <a:cxn ang="0">
                      <a:pos x="141" y="273"/>
                    </a:cxn>
                    <a:cxn ang="0">
                      <a:pos x="143" y="240"/>
                    </a:cxn>
                    <a:cxn ang="0">
                      <a:pos x="131" y="229"/>
                    </a:cxn>
                    <a:cxn ang="0">
                      <a:pos x="124" y="201"/>
                    </a:cxn>
                    <a:cxn ang="0">
                      <a:pos x="118" y="167"/>
                    </a:cxn>
                    <a:cxn ang="0">
                      <a:pos x="96" y="156"/>
                    </a:cxn>
                    <a:cxn ang="0">
                      <a:pos x="86" y="142"/>
                    </a:cxn>
                    <a:cxn ang="0">
                      <a:pos x="69" y="134"/>
                    </a:cxn>
                    <a:cxn ang="0">
                      <a:pos x="78" y="164"/>
                    </a:cxn>
                    <a:cxn ang="0">
                      <a:pos x="59" y="178"/>
                    </a:cxn>
                    <a:cxn ang="0">
                      <a:pos x="47" y="145"/>
                    </a:cxn>
                    <a:cxn ang="0">
                      <a:pos x="37" y="137"/>
                    </a:cxn>
                    <a:cxn ang="0">
                      <a:pos x="37" y="117"/>
                    </a:cxn>
                    <a:cxn ang="0">
                      <a:pos x="24" y="95"/>
                    </a:cxn>
                    <a:cxn ang="0">
                      <a:pos x="8" y="81"/>
                    </a:cxn>
                    <a:cxn ang="0">
                      <a:pos x="0" y="67"/>
                    </a:cxn>
                    <a:cxn ang="0">
                      <a:pos x="4" y="56"/>
                    </a:cxn>
                    <a:cxn ang="0">
                      <a:pos x="16" y="61"/>
                    </a:cxn>
                    <a:cxn ang="0">
                      <a:pos x="20" y="47"/>
                    </a:cxn>
                    <a:cxn ang="0">
                      <a:pos x="16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619" y="1452"/>
                  <a:ext cx="150" cy="289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60" y="20"/>
                    </a:cxn>
                    <a:cxn ang="0">
                      <a:pos x="77" y="36"/>
                    </a:cxn>
                    <a:cxn ang="0">
                      <a:pos x="89" y="62"/>
                    </a:cxn>
                    <a:cxn ang="0">
                      <a:pos x="99" y="62"/>
                    </a:cxn>
                    <a:cxn ang="0">
                      <a:pos x="97" y="78"/>
                    </a:cxn>
                    <a:cxn ang="0">
                      <a:pos x="108" y="89"/>
                    </a:cxn>
                    <a:cxn ang="0">
                      <a:pos x="116" y="106"/>
                    </a:cxn>
                    <a:cxn ang="0">
                      <a:pos x="135" y="140"/>
                    </a:cxn>
                    <a:cxn ang="0">
                      <a:pos x="149" y="179"/>
                    </a:cxn>
                    <a:cxn ang="0">
                      <a:pos x="124" y="176"/>
                    </a:cxn>
                    <a:cxn ang="0">
                      <a:pos x="104" y="171"/>
                    </a:cxn>
                    <a:cxn ang="0">
                      <a:pos x="118" y="199"/>
                    </a:cxn>
                    <a:cxn ang="0">
                      <a:pos x="118" y="215"/>
                    </a:cxn>
                    <a:cxn ang="0">
                      <a:pos x="118" y="232"/>
                    </a:cxn>
                    <a:cxn ang="0">
                      <a:pos x="110" y="224"/>
                    </a:cxn>
                    <a:cxn ang="0">
                      <a:pos x="101" y="210"/>
                    </a:cxn>
                    <a:cxn ang="0">
                      <a:pos x="83" y="193"/>
                    </a:cxn>
                    <a:cxn ang="0">
                      <a:pos x="74" y="185"/>
                    </a:cxn>
                    <a:cxn ang="0">
                      <a:pos x="58" y="193"/>
                    </a:cxn>
                    <a:cxn ang="0">
                      <a:pos x="48" y="199"/>
                    </a:cxn>
                    <a:cxn ang="0">
                      <a:pos x="54" y="213"/>
                    </a:cxn>
                    <a:cxn ang="0">
                      <a:pos x="70" y="224"/>
                    </a:cxn>
                    <a:cxn ang="0">
                      <a:pos x="85" y="235"/>
                    </a:cxn>
                    <a:cxn ang="0">
                      <a:pos x="91" y="254"/>
                    </a:cxn>
                    <a:cxn ang="0">
                      <a:pos x="89" y="280"/>
                    </a:cxn>
                    <a:cxn ang="0">
                      <a:pos x="89" y="288"/>
                    </a:cxn>
                    <a:cxn ang="0">
                      <a:pos x="83" y="288"/>
                    </a:cxn>
                    <a:cxn ang="0">
                      <a:pos x="74" y="280"/>
                    </a:cxn>
                    <a:cxn ang="0">
                      <a:pos x="70" y="277"/>
                    </a:cxn>
                    <a:cxn ang="0">
                      <a:pos x="64" y="271"/>
                    </a:cxn>
                    <a:cxn ang="0">
                      <a:pos x="58" y="285"/>
                    </a:cxn>
                    <a:cxn ang="0">
                      <a:pos x="48" y="288"/>
                    </a:cxn>
                    <a:cxn ang="0">
                      <a:pos x="41" y="277"/>
                    </a:cxn>
                    <a:cxn ang="0">
                      <a:pos x="41" y="252"/>
                    </a:cxn>
                    <a:cxn ang="0">
                      <a:pos x="39" y="238"/>
                    </a:cxn>
                    <a:cxn ang="0">
                      <a:pos x="29" y="229"/>
                    </a:cxn>
                    <a:cxn ang="0">
                      <a:pos x="19" y="243"/>
                    </a:cxn>
                    <a:cxn ang="0">
                      <a:pos x="4" y="243"/>
                    </a:cxn>
                    <a:cxn ang="0">
                      <a:pos x="0" y="232"/>
                    </a:cxn>
                    <a:cxn ang="0">
                      <a:pos x="4" y="204"/>
                    </a:cxn>
                    <a:cxn ang="0">
                      <a:pos x="15" y="187"/>
                    </a:cxn>
                    <a:cxn ang="0">
                      <a:pos x="14" y="143"/>
                    </a:cxn>
                    <a:cxn ang="0">
                      <a:pos x="14" y="131"/>
                    </a:cxn>
                    <a:cxn ang="0">
                      <a:pos x="25" y="129"/>
                    </a:cxn>
                    <a:cxn ang="0">
                      <a:pos x="35" y="140"/>
                    </a:cxn>
                    <a:cxn ang="0">
                      <a:pos x="52" y="145"/>
                    </a:cxn>
                    <a:cxn ang="0">
                      <a:pos x="52" y="126"/>
                    </a:cxn>
                    <a:cxn ang="0">
                      <a:pos x="45" y="115"/>
                    </a:cxn>
                    <a:cxn ang="0">
                      <a:pos x="41" y="106"/>
                    </a:cxn>
                    <a:cxn ang="0">
                      <a:pos x="46" y="106"/>
                    </a:cxn>
                    <a:cxn ang="0">
                      <a:pos x="50" y="106"/>
                    </a:cxn>
                    <a:cxn ang="0">
                      <a:pos x="54" y="106"/>
                    </a:cxn>
                    <a:cxn ang="0">
                      <a:pos x="58" y="106"/>
                    </a:cxn>
                    <a:cxn ang="0">
                      <a:pos x="64" y="98"/>
                    </a:cxn>
                    <a:cxn ang="0">
                      <a:pos x="62" y="89"/>
                    </a:cxn>
                    <a:cxn ang="0">
                      <a:pos x="56" y="70"/>
                    </a:cxn>
                    <a:cxn ang="0">
                      <a:pos x="45" y="50"/>
                    </a:cxn>
                    <a:cxn ang="0">
                      <a:pos x="29" y="39"/>
                    </a:cxn>
                    <a:cxn ang="0">
                      <a:pos x="23" y="28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auto">
                <a:xfrm>
                  <a:off x="4448" y="1104"/>
                  <a:ext cx="165" cy="2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21" y="17"/>
                    </a:cxn>
                    <a:cxn ang="0">
                      <a:pos x="43" y="42"/>
                    </a:cxn>
                    <a:cxn ang="0">
                      <a:pos x="53" y="69"/>
                    </a:cxn>
                    <a:cxn ang="0">
                      <a:pos x="68" y="72"/>
                    </a:cxn>
                    <a:cxn ang="0">
                      <a:pos x="80" y="78"/>
                    </a:cxn>
                    <a:cxn ang="0">
                      <a:pos x="90" y="89"/>
                    </a:cxn>
                    <a:cxn ang="0">
                      <a:pos x="102" y="89"/>
                    </a:cxn>
                    <a:cxn ang="0">
                      <a:pos x="115" y="106"/>
                    </a:cxn>
                    <a:cxn ang="0">
                      <a:pos x="127" y="119"/>
                    </a:cxn>
                    <a:cxn ang="0">
                      <a:pos x="141" y="128"/>
                    </a:cxn>
                    <a:cxn ang="0">
                      <a:pos x="139" y="136"/>
                    </a:cxn>
                    <a:cxn ang="0">
                      <a:pos x="131" y="142"/>
                    </a:cxn>
                    <a:cxn ang="0">
                      <a:pos x="123" y="142"/>
                    </a:cxn>
                    <a:cxn ang="0">
                      <a:pos x="119" y="150"/>
                    </a:cxn>
                    <a:cxn ang="0">
                      <a:pos x="135" y="167"/>
                    </a:cxn>
                    <a:cxn ang="0">
                      <a:pos x="146" y="183"/>
                    </a:cxn>
                    <a:cxn ang="0">
                      <a:pos x="164" y="200"/>
                    </a:cxn>
                    <a:cxn ang="0">
                      <a:pos x="152" y="219"/>
                    </a:cxn>
                    <a:cxn ang="0">
                      <a:pos x="143" y="225"/>
                    </a:cxn>
                    <a:cxn ang="0">
                      <a:pos x="144" y="236"/>
                    </a:cxn>
                    <a:cxn ang="0">
                      <a:pos x="127" y="236"/>
                    </a:cxn>
                    <a:cxn ang="0">
                      <a:pos x="121" y="228"/>
                    </a:cxn>
                    <a:cxn ang="0">
                      <a:pos x="107" y="205"/>
                    </a:cxn>
                    <a:cxn ang="0">
                      <a:pos x="98" y="186"/>
                    </a:cxn>
                    <a:cxn ang="0">
                      <a:pos x="82" y="153"/>
                    </a:cxn>
                    <a:cxn ang="0">
                      <a:pos x="64" y="128"/>
                    </a:cxn>
                    <a:cxn ang="0">
                      <a:pos x="45" y="92"/>
                    </a:cxn>
                    <a:cxn ang="0">
                      <a:pos x="33" y="81"/>
                    </a:cxn>
                    <a:cxn ang="0">
                      <a:pos x="23" y="72"/>
                    </a:cxn>
                    <a:cxn ang="0">
                      <a:pos x="20" y="53"/>
                    </a:cxn>
                    <a:cxn ang="0">
                      <a:pos x="2" y="36"/>
                    </a:cxn>
                    <a:cxn ang="0">
                      <a:pos x="2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4112" name="Group 30"/>
              <p:cNvGrpSpPr>
                <a:grpSpLocks/>
              </p:cNvGrpSpPr>
              <p:nvPr/>
            </p:nvGrpSpPr>
            <p:grpSpPr bwMode="auto">
              <a:xfrm>
                <a:off x="2314" y="617"/>
                <a:ext cx="2387" cy="2766"/>
                <a:chOff x="2314" y="617"/>
                <a:chExt cx="2387" cy="2766"/>
              </a:xfrm>
            </p:grpSpPr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2314" y="1584"/>
                  <a:ext cx="1187" cy="1799"/>
                </a:xfrm>
                <a:custGeom>
                  <a:avLst/>
                  <a:gdLst/>
                  <a:ahLst/>
                  <a:cxnLst>
                    <a:cxn ang="0">
                      <a:pos x="906" y="290"/>
                    </a:cxn>
                    <a:cxn ang="0">
                      <a:pos x="1017" y="589"/>
                    </a:cxn>
                    <a:cxn ang="0">
                      <a:pos x="1062" y="664"/>
                    </a:cxn>
                    <a:cxn ang="0">
                      <a:pos x="1159" y="645"/>
                    </a:cxn>
                    <a:cxn ang="0">
                      <a:pos x="1184" y="718"/>
                    </a:cxn>
                    <a:cxn ang="0">
                      <a:pos x="1067" y="919"/>
                    </a:cxn>
                    <a:cxn ang="0">
                      <a:pos x="972" y="1150"/>
                    </a:cxn>
                    <a:cxn ang="0">
                      <a:pos x="986" y="1234"/>
                    </a:cxn>
                    <a:cxn ang="0">
                      <a:pos x="986" y="1318"/>
                    </a:cxn>
                    <a:cxn ang="0">
                      <a:pos x="943" y="1349"/>
                    </a:cxn>
                    <a:cxn ang="0">
                      <a:pos x="881" y="1463"/>
                    </a:cxn>
                    <a:cxn ang="0">
                      <a:pos x="857" y="1561"/>
                    </a:cxn>
                    <a:cxn ang="0">
                      <a:pos x="799" y="1695"/>
                    </a:cxn>
                    <a:cxn ang="0">
                      <a:pos x="766" y="1725"/>
                    </a:cxn>
                    <a:cxn ang="0">
                      <a:pos x="694" y="1792"/>
                    </a:cxn>
                    <a:cxn ang="0">
                      <a:pos x="607" y="1770"/>
                    </a:cxn>
                    <a:cxn ang="0">
                      <a:pos x="597" y="1706"/>
                    </a:cxn>
                    <a:cxn ang="0">
                      <a:pos x="558" y="1617"/>
                    </a:cxn>
                    <a:cxn ang="0">
                      <a:pos x="550" y="1541"/>
                    </a:cxn>
                    <a:cxn ang="0">
                      <a:pos x="539" y="1491"/>
                    </a:cxn>
                    <a:cxn ang="0">
                      <a:pos x="502" y="1435"/>
                    </a:cxn>
                    <a:cxn ang="0">
                      <a:pos x="478" y="1362"/>
                    </a:cxn>
                    <a:cxn ang="0">
                      <a:pos x="511" y="1240"/>
                    </a:cxn>
                    <a:cxn ang="0">
                      <a:pos x="496" y="1067"/>
                    </a:cxn>
                    <a:cxn ang="0">
                      <a:pos x="443" y="980"/>
                    </a:cxn>
                    <a:cxn ang="0">
                      <a:pos x="436" y="843"/>
                    </a:cxn>
                    <a:cxn ang="0">
                      <a:pos x="360" y="793"/>
                    </a:cxn>
                    <a:cxn ang="0">
                      <a:pos x="261" y="807"/>
                    </a:cxn>
                    <a:cxn ang="0">
                      <a:pos x="56" y="698"/>
                    </a:cxn>
                    <a:cxn ang="0">
                      <a:pos x="10" y="522"/>
                    </a:cxn>
                    <a:cxn ang="0">
                      <a:pos x="47" y="396"/>
                    </a:cxn>
                    <a:cxn ang="0">
                      <a:pos x="115" y="260"/>
                    </a:cxn>
                    <a:cxn ang="0">
                      <a:pos x="216" y="156"/>
                    </a:cxn>
                    <a:cxn ang="0">
                      <a:pos x="292" y="47"/>
                    </a:cxn>
                    <a:cxn ang="0">
                      <a:pos x="362" y="75"/>
                    </a:cxn>
                    <a:cxn ang="0">
                      <a:pos x="437" y="28"/>
                    </a:cxn>
                    <a:cxn ang="0">
                      <a:pos x="490" y="6"/>
                    </a:cxn>
                    <a:cxn ang="0">
                      <a:pos x="531" y="61"/>
                    </a:cxn>
                    <a:cxn ang="0">
                      <a:pos x="612" y="151"/>
                    </a:cxn>
                    <a:cxn ang="0">
                      <a:pos x="669" y="109"/>
                    </a:cxn>
                    <a:cxn ang="0">
                      <a:pos x="754" y="140"/>
                    </a:cxn>
                    <a:cxn ang="0">
                      <a:pos x="848" y="137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4114" name="Group 27"/>
                <p:cNvGrpSpPr>
                  <a:grpSpLocks/>
                </p:cNvGrpSpPr>
                <p:nvPr/>
              </p:nvGrpSpPr>
              <p:grpSpPr bwMode="auto">
                <a:xfrm>
                  <a:off x="2395" y="617"/>
                  <a:ext cx="526" cy="620"/>
                  <a:chOff x="2395" y="617"/>
                  <a:chExt cx="526" cy="620"/>
                </a:xfrm>
              </p:grpSpPr>
              <p:grpSp>
                <p:nvGrpSpPr>
                  <p:cNvPr id="411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603" y="1004"/>
                    <a:ext cx="165" cy="233"/>
                    <a:chOff x="2603" y="1004"/>
                    <a:chExt cx="165" cy="233"/>
                  </a:xfrm>
                </p:grpSpPr>
                <p:sp>
                  <p:nvSpPr>
                    <p:cNvPr id="104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603" y="1089"/>
                      <a:ext cx="78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40"/>
                        </a:cxn>
                        <a:cxn ang="0">
                          <a:pos x="24" y="26"/>
                        </a:cxn>
                        <a:cxn ang="0">
                          <a:pos x="38" y="26"/>
                        </a:cxn>
                        <a:cxn ang="0">
                          <a:pos x="57" y="0"/>
                        </a:cxn>
                        <a:cxn ang="0">
                          <a:pos x="63" y="17"/>
                        </a:cxn>
                        <a:cxn ang="0">
                          <a:pos x="73" y="17"/>
                        </a:cxn>
                        <a:cxn ang="0">
                          <a:pos x="77" y="26"/>
                        </a:cxn>
                        <a:cxn ang="0">
                          <a:pos x="71" y="40"/>
                        </a:cxn>
                        <a:cxn ang="0">
                          <a:pos x="63" y="46"/>
                        </a:cxn>
                        <a:cxn ang="0">
                          <a:pos x="63" y="57"/>
                        </a:cxn>
                        <a:cxn ang="0">
                          <a:pos x="61" y="63"/>
                        </a:cxn>
                        <a:cxn ang="0">
                          <a:pos x="59" y="71"/>
                        </a:cxn>
                        <a:cxn ang="0">
                          <a:pos x="63" y="83"/>
                        </a:cxn>
                        <a:cxn ang="0">
                          <a:pos x="57" y="94"/>
                        </a:cxn>
                        <a:cxn ang="0">
                          <a:pos x="51" y="100"/>
                        </a:cxn>
                        <a:cxn ang="0">
                          <a:pos x="45" y="100"/>
                        </a:cxn>
                        <a:cxn ang="0">
                          <a:pos x="43" y="103"/>
                        </a:cxn>
                        <a:cxn ang="0">
                          <a:pos x="41" y="111"/>
                        </a:cxn>
                        <a:cxn ang="0">
                          <a:pos x="32" y="114"/>
                        </a:cxn>
                        <a:cxn ang="0">
                          <a:pos x="30" y="111"/>
                        </a:cxn>
                        <a:cxn ang="0">
                          <a:pos x="22" y="120"/>
                        </a:cxn>
                        <a:cxn ang="0">
                          <a:pos x="20" y="122"/>
                        </a:cxn>
                        <a:cxn ang="0">
                          <a:pos x="10" y="131"/>
                        </a:cxn>
                        <a:cxn ang="0">
                          <a:pos x="6" y="131"/>
                        </a:cxn>
                        <a:cxn ang="0">
                          <a:pos x="4" y="125"/>
                        </a:cxn>
                        <a:cxn ang="0">
                          <a:pos x="2" y="111"/>
                        </a:cxn>
                        <a:cxn ang="0">
                          <a:pos x="0" y="108"/>
                        </a:cxn>
                        <a:cxn ang="0">
                          <a:pos x="0" y="97"/>
                        </a:cxn>
                        <a:cxn ang="0">
                          <a:pos x="6" y="91"/>
                        </a:cxn>
                        <a:cxn ang="0">
                          <a:pos x="12" y="85"/>
                        </a:cxn>
                        <a:cxn ang="0">
                          <a:pos x="16" y="74"/>
                        </a:cxn>
                        <a:cxn ang="0">
                          <a:pos x="22" y="74"/>
                        </a:cxn>
                        <a:cxn ang="0">
                          <a:pos x="26" y="77"/>
                        </a:cxn>
                        <a:cxn ang="0">
                          <a:pos x="32" y="74"/>
                        </a:cxn>
                        <a:cxn ang="0">
                          <a:pos x="26" y="71"/>
                        </a:cxn>
                        <a:cxn ang="0">
                          <a:pos x="18" y="40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chemeClr val="accent1">
                        <a:alpha val="14000"/>
                      </a:schemeClr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04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2674" y="1004"/>
                      <a:ext cx="94" cy="23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25"/>
                        </a:cxn>
                        <a:cxn ang="0">
                          <a:pos x="57" y="22"/>
                        </a:cxn>
                        <a:cxn ang="0">
                          <a:pos x="65" y="14"/>
                        </a:cxn>
                        <a:cxn ang="0">
                          <a:pos x="75" y="6"/>
                        </a:cxn>
                        <a:cxn ang="0">
                          <a:pos x="93" y="3"/>
                        </a:cxn>
                        <a:cxn ang="0">
                          <a:pos x="87" y="22"/>
                        </a:cxn>
                        <a:cxn ang="0">
                          <a:pos x="79" y="28"/>
                        </a:cxn>
                        <a:cxn ang="0">
                          <a:pos x="67" y="45"/>
                        </a:cxn>
                        <a:cxn ang="0">
                          <a:pos x="81" y="45"/>
                        </a:cxn>
                        <a:cxn ang="0">
                          <a:pos x="93" y="45"/>
                        </a:cxn>
                        <a:cxn ang="0">
                          <a:pos x="85" y="64"/>
                        </a:cxn>
                        <a:cxn ang="0">
                          <a:pos x="71" y="73"/>
                        </a:cxn>
                        <a:cxn ang="0">
                          <a:pos x="69" y="87"/>
                        </a:cxn>
                        <a:cxn ang="0">
                          <a:pos x="81" y="106"/>
                        </a:cxn>
                        <a:cxn ang="0">
                          <a:pos x="87" y="126"/>
                        </a:cxn>
                        <a:cxn ang="0">
                          <a:pos x="93" y="151"/>
                        </a:cxn>
                        <a:cxn ang="0">
                          <a:pos x="89" y="182"/>
                        </a:cxn>
                        <a:cxn ang="0">
                          <a:pos x="79" y="196"/>
                        </a:cxn>
                        <a:cxn ang="0">
                          <a:pos x="87" y="218"/>
                        </a:cxn>
                        <a:cxn ang="0">
                          <a:pos x="65" y="218"/>
                        </a:cxn>
                        <a:cxn ang="0">
                          <a:pos x="53" y="215"/>
                        </a:cxn>
                        <a:cxn ang="0">
                          <a:pos x="36" y="224"/>
                        </a:cxn>
                        <a:cxn ang="0">
                          <a:pos x="26" y="226"/>
                        </a:cxn>
                        <a:cxn ang="0">
                          <a:pos x="14" y="229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10" y="193"/>
                        </a:cxn>
                        <a:cxn ang="0">
                          <a:pos x="24" y="190"/>
                        </a:cxn>
                        <a:cxn ang="0">
                          <a:pos x="16" y="182"/>
                        </a:cxn>
                        <a:cxn ang="0">
                          <a:pos x="16" y="168"/>
                        </a:cxn>
                        <a:cxn ang="0">
                          <a:pos x="28" y="159"/>
                        </a:cxn>
                        <a:cxn ang="0">
                          <a:pos x="38" y="157"/>
                        </a:cxn>
                        <a:cxn ang="0">
                          <a:pos x="44" y="131"/>
                        </a:cxn>
                        <a:cxn ang="0">
                          <a:pos x="49" y="106"/>
                        </a:cxn>
                        <a:cxn ang="0">
                          <a:pos x="40" y="89"/>
                        </a:cxn>
                        <a:cxn ang="0">
                          <a:pos x="20" y="84"/>
                        </a:cxn>
                        <a:cxn ang="0">
                          <a:pos x="30" y="34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chemeClr val="accent1">
                        <a:alpha val="14000"/>
                      </a:schemeClr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1050" name="Freeform 26"/>
                  <p:cNvSpPr>
                    <a:spLocks/>
                  </p:cNvSpPr>
                  <p:nvPr/>
                </p:nvSpPr>
                <p:spPr bwMode="auto">
                  <a:xfrm>
                    <a:off x="2395" y="617"/>
                    <a:ext cx="526" cy="390"/>
                  </a:xfrm>
                  <a:custGeom>
                    <a:avLst/>
                    <a:gdLst/>
                    <a:ahLst/>
                    <a:cxnLst>
                      <a:cxn ang="0">
                        <a:pos x="33" y="381"/>
                      </a:cxn>
                      <a:cxn ang="0">
                        <a:pos x="53" y="353"/>
                      </a:cxn>
                      <a:cxn ang="0">
                        <a:pos x="64" y="344"/>
                      </a:cxn>
                      <a:cxn ang="0">
                        <a:pos x="82" y="336"/>
                      </a:cxn>
                      <a:cxn ang="0">
                        <a:pos x="95" y="336"/>
                      </a:cxn>
                      <a:cxn ang="0">
                        <a:pos x="107" y="325"/>
                      </a:cxn>
                      <a:cxn ang="0">
                        <a:pos x="121" y="308"/>
                      </a:cxn>
                      <a:cxn ang="0">
                        <a:pos x="134" y="299"/>
                      </a:cxn>
                      <a:cxn ang="0">
                        <a:pos x="148" y="291"/>
                      </a:cxn>
                      <a:cxn ang="0">
                        <a:pos x="163" y="280"/>
                      </a:cxn>
                      <a:cxn ang="0">
                        <a:pos x="183" y="274"/>
                      </a:cxn>
                      <a:cxn ang="0">
                        <a:pos x="214" y="280"/>
                      </a:cxn>
                      <a:cxn ang="0">
                        <a:pos x="239" y="269"/>
                      </a:cxn>
                      <a:cxn ang="0">
                        <a:pos x="253" y="241"/>
                      </a:cxn>
                      <a:cxn ang="0">
                        <a:pos x="270" y="218"/>
                      </a:cxn>
                      <a:cxn ang="0">
                        <a:pos x="282" y="199"/>
                      </a:cxn>
                      <a:cxn ang="0">
                        <a:pos x="292" y="182"/>
                      </a:cxn>
                      <a:cxn ang="0">
                        <a:pos x="315" y="165"/>
                      </a:cxn>
                      <a:cxn ang="0">
                        <a:pos x="311" y="188"/>
                      </a:cxn>
                      <a:cxn ang="0">
                        <a:pos x="329" y="199"/>
                      </a:cxn>
                      <a:cxn ang="0">
                        <a:pos x="344" y="190"/>
                      </a:cxn>
                      <a:cxn ang="0">
                        <a:pos x="350" y="174"/>
                      </a:cxn>
                      <a:cxn ang="0">
                        <a:pos x="356" y="157"/>
                      </a:cxn>
                      <a:cxn ang="0">
                        <a:pos x="366" y="140"/>
                      </a:cxn>
                      <a:cxn ang="0">
                        <a:pos x="395" y="140"/>
                      </a:cxn>
                      <a:cxn ang="0">
                        <a:pos x="424" y="112"/>
                      </a:cxn>
                      <a:cxn ang="0">
                        <a:pos x="453" y="92"/>
                      </a:cxn>
                      <a:cxn ang="0">
                        <a:pos x="484" y="45"/>
                      </a:cxn>
                      <a:cxn ang="0">
                        <a:pos x="511" y="22"/>
                      </a:cxn>
                      <a:cxn ang="0">
                        <a:pos x="502" y="0"/>
                      </a:cxn>
                      <a:cxn ang="0">
                        <a:pos x="455" y="14"/>
                      </a:cxn>
                      <a:cxn ang="0">
                        <a:pos x="424" y="28"/>
                      </a:cxn>
                      <a:cxn ang="0">
                        <a:pos x="391" y="36"/>
                      </a:cxn>
                      <a:cxn ang="0">
                        <a:pos x="350" y="59"/>
                      </a:cxn>
                      <a:cxn ang="0">
                        <a:pos x="315" y="73"/>
                      </a:cxn>
                      <a:cxn ang="0">
                        <a:pos x="278" y="92"/>
                      </a:cxn>
                      <a:cxn ang="0">
                        <a:pos x="253" y="120"/>
                      </a:cxn>
                      <a:cxn ang="0">
                        <a:pos x="231" y="140"/>
                      </a:cxn>
                      <a:cxn ang="0">
                        <a:pos x="189" y="174"/>
                      </a:cxn>
                      <a:cxn ang="0">
                        <a:pos x="146" y="215"/>
                      </a:cxn>
                      <a:cxn ang="0">
                        <a:pos x="109" y="246"/>
                      </a:cxn>
                      <a:cxn ang="0">
                        <a:pos x="80" y="288"/>
                      </a:cxn>
                      <a:cxn ang="0">
                        <a:pos x="49" y="316"/>
                      </a:cxn>
                      <a:cxn ang="0">
                        <a:pos x="0" y="389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chemeClr val="accent1">
                      <a:alpha val="14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3324" y="2815"/>
                  <a:ext cx="158" cy="378"/>
                </a:xfrm>
                <a:custGeom>
                  <a:avLst/>
                  <a:gdLst/>
                  <a:ahLst/>
                  <a:cxnLst>
                    <a:cxn ang="0">
                      <a:pos x="29" y="117"/>
                    </a:cxn>
                    <a:cxn ang="0">
                      <a:pos x="26" y="193"/>
                    </a:cxn>
                    <a:cxn ang="0">
                      <a:pos x="12" y="240"/>
                    </a:cxn>
                    <a:cxn ang="0">
                      <a:pos x="0" y="285"/>
                    </a:cxn>
                    <a:cxn ang="0">
                      <a:pos x="0" y="318"/>
                    </a:cxn>
                    <a:cxn ang="0">
                      <a:pos x="4" y="346"/>
                    </a:cxn>
                    <a:cxn ang="0">
                      <a:pos x="18" y="371"/>
                    </a:cxn>
                    <a:cxn ang="0">
                      <a:pos x="29" y="374"/>
                    </a:cxn>
                    <a:cxn ang="0">
                      <a:pos x="39" y="374"/>
                    </a:cxn>
                    <a:cxn ang="0">
                      <a:pos x="51" y="377"/>
                    </a:cxn>
                    <a:cxn ang="0">
                      <a:pos x="57" y="357"/>
                    </a:cxn>
                    <a:cxn ang="0">
                      <a:pos x="63" y="307"/>
                    </a:cxn>
                    <a:cxn ang="0">
                      <a:pos x="80" y="274"/>
                    </a:cxn>
                    <a:cxn ang="0">
                      <a:pos x="84" y="223"/>
                    </a:cxn>
                    <a:cxn ang="0">
                      <a:pos x="92" y="204"/>
                    </a:cxn>
                    <a:cxn ang="0">
                      <a:pos x="100" y="190"/>
                    </a:cxn>
                    <a:cxn ang="0">
                      <a:pos x="106" y="154"/>
                    </a:cxn>
                    <a:cxn ang="0">
                      <a:pos x="118" y="131"/>
                    </a:cxn>
                    <a:cxn ang="0">
                      <a:pos x="126" y="114"/>
                    </a:cxn>
                    <a:cxn ang="0">
                      <a:pos x="133" y="101"/>
                    </a:cxn>
                    <a:cxn ang="0">
                      <a:pos x="133" y="92"/>
                    </a:cxn>
                    <a:cxn ang="0">
                      <a:pos x="151" y="73"/>
                    </a:cxn>
                    <a:cxn ang="0">
                      <a:pos x="153" y="42"/>
                    </a:cxn>
                    <a:cxn ang="0">
                      <a:pos x="157" y="22"/>
                    </a:cxn>
                    <a:cxn ang="0">
                      <a:pos x="141" y="14"/>
                    </a:cxn>
                    <a:cxn ang="0">
                      <a:pos x="131" y="0"/>
                    </a:cxn>
                    <a:cxn ang="0">
                      <a:pos x="118" y="14"/>
                    </a:cxn>
                    <a:cxn ang="0">
                      <a:pos x="106" y="47"/>
                    </a:cxn>
                    <a:cxn ang="0">
                      <a:pos x="92" y="70"/>
                    </a:cxn>
                    <a:cxn ang="0">
                      <a:pos x="80" y="89"/>
                    </a:cxn>
                    <a:cxn ang="0">
                      <a:pos x="75" y="89"/>
                    </a:cxn>
                    <a:cxn ang="0">
                      <a:pos x="63" y="101"/>
                    </a:cxn>
                    <a:cxn ang="0">
                      <a:pos x="57" y="112"/>
                    </a:cxn>
                    <a:cxn ang="0">
                      <a:pos x="29" y="11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2575" y="655"/>
                  <a:ext cx="2126" cy="1789"/>
                </a:xfrm>
                <a:custGeom>
                  <a:avLst/>
                  <a:gdLst/>
                  <a:ahLst/>
                  <a:cxnLst>
                    <a:cxn ang="0">
                      <a:pos x="124" y="750"/>
                    </a:cxn>
                    <a:cxn ang="0">
                      <a:pos x="142" y="619"/>
                    </a:cxn>
                    <a:cxn ang="0">
                      <a:pos x="214" y="544"/>
                    </a:cxn>
                    <a:cxn ang="0">
                      <a:pos x="296" y="508"/>
                    </a:cxn>
                    <a:cxn ang="0">
                      <a:pos x="319" y="432"/>
                    </a:cxn>
                    <a:cxn ang="0">
                      <a:pos x="424" y="365"/>
                    </a:cxn>
                    <a:cxn ang="0">
                      <a:pos x="492" y="271"/>
                    </a:cxn>
                    <a:cxn ang="0">
                      <a:pos x="461" y="223"/>
                    </a:cxn>
                    <a:cxn ang="0">
                      <a:pos x="467" y="179"/>
                    </a:cxn>
                    <a:cxn ang="0">
                      <a:pos x="399" y="243"/>
                    </a:cxn>
                    <a:cxn ang="0">
                      <a:pos x="377" y="371"/>
                    </a:cxn>
                    <a:cxn ang="0">
                      <a:pos x="331" y="410"/>
                    </a:cxn>
                    <a:cxn ang="0">
                      <a:pos x="307" y="343"/>
                    </a:cxn>
                    <a:cxn ang="0">
                      <a:pos x="243" y="374"/>
                    </a:cxn>
                    <a:cxn ang="0">
                      <a:pos x="226" y="324"/>
                    </a:cxn>
                    <a:cxn ang="0">
                      <a:pos x="227" y="273"/>
                    </a:cxn>
                    <a:cxn ang="0">
                      <a:pos x="296" y="240"/>
                    </a:cxn>
                    <a:cxn ang="0">
                      <a:pos x="340" y="153"/>
                    </a:cxn>
                    <a:cxn ang="0">
                      <a:pos x="412" y="53"/>
                    </a:cxn>
                    <a:cxn ang="0">
                      <a:pos x="511" y="25"/>
                    </a:cxn>
                    <a:cxn ang="0">
                      <a:pos x="642" y="103"/>
                    </a:cxn>
                    <a:cxn ang="0">
                      <a:pos x="595" y="223"/>
                    </a:cxn>
                    <a:cxn ang="0">
                      <a:pos x="642" y="285"/>
                    </a:cxn>
                    <a:cxn ang="0">
                      <a:pos x="682" y="215"/>
                    </a:cxn>
                    <a:cxn ang="0">
                      <a:pos x="859" y="187"/>
                    </a:cxn>
                    <a:cxn ang="0">
                      <a:pos x="1073" y="33"/>
                    </a:cxn>
                    <a:cxn ang="0">
                      <a:pos x="1406" y="103"/>
                    </a:cxn>
                    <a:cxn ang="0">
                      <a:pos x="2004" y="226"/>
                    </a:cxn>
                    <a:cxn ang="0">
                      <a:pos x="2057" y="298"/>
                    </a:cxn>
                    <a:cxn ang="0">
                      <a:pos x="2076" y="541"/>
                    </a:cxn>
                    <a:cxn ang="0">
                      <a:pos x="1901" y="346"/>
                    </a:cxn>
                    <a:cxn ang="0">
                      <a:pos x="1763" y="435"/>
                    </a:cxn>
                    <a:cxn ang="0">
                      <a:pos x="1954" y="775"/>
                    </a:cxn>
                    <a:cxn ang="0">
                      <a:pos x="1876" y="920"/>
                    </a:cxn>
                    <a:cxn ang="0">
                      <a:pos x="2003" y="1252"/>
                    </a:cxn>
                    <a:cxn ang="0">
                      <a:pos x="1874" y="1425"/>
                    </a:cxn>
                    <a:cxn ang="0">
                      <a:pos x="1841" y="1559"/>
                    </a:cxn>
                    <a:cxn ang="0">
                      <a:pos x="1833" y="1690"/>
                    </a:cxn>
                    <a:cxn ang="0">
                      <a:pos x="1789" y="1685"/>
                    </a:cxn>
                    <a:cxn ang="0">
                      <a:pos x="1658" y="1411"/>
                    </a:cxn>
                    <a:cxn ang="0">
                      <a:pos x="1472" y="1403"/>
                    </a:cxn>
                    <a:cxn ang="0">
                      <a:pos x="1359" y="1562"/>
                    </a:cxn>
                    <a:cxn ang="0">
                      <a:pos x="1128" y="1213"/>
                    </a:cxn>
                    <a:cxn ang="0">
                      <a:pos x="822" y="1091"/>
                    </a:cxn>
                    <a:cxn ang="0">
                      <a:pos x="1054" y="1308"/>
                    </a:cxn>
                    <a:cxn ang="0">
                      <a:pos x="784" y="1503"/>
                    </a:cxn>
                    <a:cxn ang="0">
                      <a:pos x="714" y="1319"/>
                    </a:cxn>
                    <a:cxn ang="0">
                      <a:pos x="601" y="1105"/>
                    </a:cxn>
                    <a:cxn ang="0">
                      <a:pos x="537" y="946"/>
                    </a:cxn>
                    <a:cxn ang="0">
                      <a:pos x="505" y="873"/>
                    </a:cxn>
                    <a:cxn ang="0">
                      <a:pos x="465" y="831"/>
                    </a:cxn>
                    <a:cxn ang="0">
                      <a:pos x="449" y="909"/>
                    </a:cxn>
                    <a:cxn ang="0">
                      <a:pos x="393" y="787"/>
                    </a:cxn>
                    <a:cxn ang="0">
                      <a:pos x="329" y="742"/>
                    </a:cxn>
                    <a:cxn ang="0">
                      <a:pos x="397" y="848"/>
                    </a:cxn>
                    <a:cxn ang="0">
                      <a:pos x="367" y="873"/>
                    </a:cxn>
                    <a:cxn ang="0">
                      <a:pos x="313" y="803"/>
                    </a:cxn>
                    <a:cxn ang="0">
                      <a:pos x="251" y="753"/>
                    </a:cxn>
                    <a:cxn ang="0">
                      <a:pos x="169" y="817"/>
                    </a:cxn>
                    <a:cxn ang="0">
                      <a:pos x="152" y="890"/>
                    </a:cxn>
                    <a:cxn ang="0">
                      <a:pos x="95" y="943"/>
                    </a:cxn>
                    <a:cxn ang="0">
                      <a:pos x="12" y="909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chemeClr val="accent1">
                    <a:alpha val="14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4103" name="Group 38"/>
            <p:cNvGrpSpPr>
              <a:grpSpLocks/>
            </p:cNvGrpSpPr>
            <p:nvPr/>
          </p:nvGrpSpPr>
          <p:grpSpPr bwMode="auto">
            <a:xfrm>
              <a:off x="92" y="615"/>
              <a:ext cx="1865" cy="3311"/>
              <a:chOff x="92" y="615"/>
              <a:chExt cx="1865" cy="3311"/>
            </a:xfrm>
          </p:grpSpPr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92" y="761"/>
                <a:ext cx="1262" cy="1550"/>
              </a:xfrm>
              <a:custGeom>
                <a:avLst/>
                <a:gdLst/>
                <a:ahLst/>
                <a:cxnLst>
                  <a:cxn ang="0">
                    <a:pos x="101" y="290"/>
                  </a:cxn>
                  <a:cxn ang="0">
                    <a:pos x="82" y="203"/>
                  </a:cxn>
                  <a:cxn ang="0">
                    <a:pos x="181" y="131"/>
                  </a:cxn>
                  <a:cxn ang="0">
                    <a:pos x="225" y="75"/>
                  </a:cxn>
                  <a:cxn ang="0">
                    <a:pos x="303" y="64"/>
                  </a:cxn>
                  <a:cxn ang="0">
                    <a:pos x="544" y="67"/>
                  </a:cxn>
                  <a:cxn ang="0">
                    <a:pos x="666" y="95"/>
                  </a:cxn>
                  <a:cxn ang="0">
                    <a:pos x="620" y="92"/>
                  </a:cxn>
                  <a:cxn ang="0">
                    <a:pos x="589" y="3"/>
                  </a:cxn>
                  <a:cxn ang="0">
                    <a:pos x="649" y="0"/>
                  </a:cxn>
                  <a:cxn ang="0">
                    <a:pos x="696" y="39"/>
                  </a:cxn>
                  <a:cxn ang="0">
                    <a:pos x="767" y="103"/>
                  </a:cxn>
                  <a:cxn ang="0">
                    <a:pos x="754" y="33"/>
                  </a:cxn>
                  <a:cxn ang="0">
                    <a:pos x="884" y="100"/>
                  </a:cxn>
                  <a:cxn ang="0">
                    <a:pos x="886" y="128"/>
                  </a:cxn>
                  <a:cxn ang="0">
                    <a:pos x="847" y="198"/>
                  </a:cxn>
                  <a:cxn ang="0">
                    <a:pos x="814" y="312"/>
                  </a:cxn>
                  <a:cxn ang="0">
                    <a:pos x="935" y="376"/>
                  </a:cxn>
                  <a:cxn ang="0">
                    <a:pos x="938" y="476"/>
                  </a:cxn>
                  <a:cxn ang="0">
                    <a:pos x="956" y="398"/>
                  </a:cxn>
                  <a:cxn ang="0">
                    <a:pos x="956" y="254"/>
                  </a:cxn>
                  <a:cxn ang="0">
                    <a:pos x="1043" y="293"/>
                  </a:cxn>
                  <a:cxn ang="0">
                    <a:pos x="1098" y="251"/>
                  </a:cxn>
                  <a:cxn ang="0">
                    <a:pos x="1195" y="357"/>
                  </a:cxn>
                  <a:cxn ang="0">
                    <a:pos x="1261" y="449"/>
                  </a:cxn>
                  <a:cxn ang="0">
                    <a:pos x="1209" y="485"/>
                  </a:cxn>
                  <a:cxn ang="0">
                    <a:pos x="1117" y="515"/>
                  </a:cxn>
                  <a:cxn ang="0">
                    <a:pos x="1181" y="535"/>
                  </a:cxn>
                  <a:cxn ang="0">
                    <a:pos x="1209" y="618"/>
                  </a:cxn>
                  <a:cxn ang="0">
                    <a:pos x="1183" y="624"/>
                  </a:cxn>
                  <a:cxn ang="0">
                    <a:pos x="1146" y="657"/>
                  </a:cxn>
                  <a:cxn ang="0">
                    <a:pos x="1088" y="730"/>
                  </a:cxn>
                  <a:cxn ang="0">
                    <a:pos x="1082" y="839"/>
                  </a:cxn>
                  <a:cxn ang="0">
                    <a:pos x="1020" y="1003"/>
                  </a:cxn>
                  <a:cxn ang="0">
                    <a:pos x="1038" y="1142"/>
                  </a:cxn>
                  <a:cxn ang="0">
                    <a:pos x="1003" y="1048"/>
                  </a:cxn>
                  <a:cxn ang="0">
                    <a:pos x="942" y="1006"/>
                  </a:cxn>
                  <a:cxn ang="0">
                    <a:pos x="890" y="1034"/>
                  </a:cxn>
                  <a:cxn ang="0">
                    <a:pos x="804" y="1048"/>
                  </a:cxn>
                  <a:cxn ang="0">
                    <a:pos x="760" y="1151"/>
                  </a:cxn>
                  <a:cxn ang="0">
                    <a:pos x="859" y="1290"/>
                  </a:cxn>
                  <a:cxn ang="0">
                    <a:pos x="874" y="1212"/>
                  </a:cxn>
                  <a:cxn ang="0">
                    <a:pos x="931" y="1268"/>
                  </a:cxn>
                  <a:cxn ang="0">
                    <a:pos x="962" y="1346"/>
                  </a:cxn>
                  <a:cxn ang="0">
                    <a:pos x="987" y="1415"/>
                  </a:cxn>
                  <a:cxn ang="0">
                    <a:pos x="1045" y="1521"/>
                  </a:cxn>
                  <a:cxn ang="0">
                    <a:pos x="1133" y="1518"/>
                  </a:cxn>
                  <a:cxn ang="0">
                    <a:pos x="1080" y="1532"/>
                  </a:cxn>
                  <a:cxn ang="0">
                    <a:pos x="977" y="1516"/>
                  </a:cxn>
                  <a:cxn ang="0">
                    <a:pos x="905" y="1421"/>
                  </a:cxn>
                  <a:cxn ang="0">
                    <a:pos x="853" y="1385"/>
                  </a:cxn>
                  <a:cxn ang="0">
                    <a:pos x="769" y="1340"/>
                  </a:cxn>
                  <a:cxn ang="0">
                    <a:pos x="622" y="1190"/>
                  </a:cxn>
                  <a:cxn ang="0">
                    <a:pos x="501" y="970"/>
                  </a:cxn>
                  <a:cxn ang="0">
                    <a:pos x="542" y="1167"/>
                  </a:cxn>
                  <a:cxn ang="0">
                    <a:pos x="464" y="1031"/>
                  </a:cxn>
                  <a:cxn ang="0">
                    <a:pos x="392" y="763"/>
                  </a:cxn>
                  <a:cxn ang="0">
                    <a:pos x="400" y="568"/>
                  </a:cxn>
                  <a:cxn ang="0">
                    <a:pos x="375" y="418"/>
                  </a:cxn>
                  <a:cxn ang="0">
                    <a:pos x="354" y="329"/>
                  </a:cxn>
                  <a:cxn ang="0">
                    <a:pos x="305" y="276"/>
                  </a:cxn>
                  <a:cxn ang="0">
                    <a:pos x="202" y="290"/>
                  </a:cxn>
                  <a:cxn ang="0">
                    <a:pos x="124" y="34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chemeClr val="accent1">
                  <a:alpha val="14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994" y="615"/>
                <a:ext cx="429" cy="40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53"/>
                  </a:cxn>
                  <a:cxn ang="0">
                    <a:pos x="10" y="31"/>
                  </a:cxn>
                  <a:cxn ang="0">
                    <a:pos x="25" y="0"/>
                  </a:cxn>
                  <a:cxn ang="0">
                    <a:pos x="103" y="20"/>
                  </a:cxn>
                  <a:cxn ang="0">
                    <a:pos x="236" y="56"/>
                  </a:cxn>
                  <a:cxn ang="0">
                    <a:pos x="289" y="86"/>
                  </a:cxn>
                  <a:cxn ang="0">
                    <a:pos x="358" y="114"/>
                  </a:cxn>
                  <a:cxn ang="0">
                    <a:pos x="393" y="167"/>
                  </a:cxn>
                  <a:cxn ang="0">
                    <a:pos x="428" y="192"/>
                  </a:cxn>
                  <a:cxn ang="0">
                    <a:pos x="414" y="212"/>
                  </a:cxn>
                  <a:cxn ang="0">
                    <a:pos x="414" y="237"/>
                  </a:cxn>
                  <a:cxn ang="0">
                    <a:pos x="401" y="243"/>
                  </a:cxn>
                  <a:cxn ang="0">
                    <a:pos x="389" y="265"/>
                  </a:cxn>
                  <a:cxn ang="0">
                    <a:pos x="401" y="287"/>
                  </a:cxn>
                  <a:cxn ang="0">
                    <a:pos x="399" y="304"/>
                  </a:cxn>
                  <a:cxn ang="0">
                    <a:pos x="385" y="326"/>
                  </a:cxn>
                  <a:cxn ang="0">
                    <a:pos x="387" y="348"/>
                  </a:cxn>
                  <a:cxn ang="0">
                    <a:pos x="411" y="371"/>
                  </a:cxn>
                  <a:cxn ang="0">
                    <a:pos x="413" y="393"/>
                  </a:cxn>
                  <a:cxn ang="0">
                    <a:pos x="407" y="404"/>
                  </a:cxn>
                  <a:cxn ang="0">
                    <a:pos x="383" y="407"/>
                  </a:cxn>
                  <a:cxn ang="0">
                    <a:pos x="366" y="396"/>
                  </a:cxn>
                  <a:cxn ang="0">
                    <a:pos x="347" y="368"/>
                  </a:cxn>
                  <a:cxn ang="0">
                    <a:pos x="339" y="368"/>
                  </a:cxn>
                  <a:cxn ang="0">
                    <a:pos x="329" y="357"/>
                  </a:cxn>
                  <a:cxn ang="0">
                    <a:pos x="320" y="323"/>
                  </a:cxn>
                  <a:cxn ang="0">
                    <a:pos x="308" y="312"/>
                  </a:cxn>
                  <a:cxn ang="0">
                    <a:pos x="283" y="295"/>
                  </a:cxn>
                  <a:cxn ang="0">
                    <a:pos x="261" y="284"/>
                  </a:cxn>
                  <a:cxn ang="0">
                    <a:pos x="230" y="254"/>
                  </a:cxn>
                  <a:cxn ang="0">
                    <a:pos x="217" y="231"/>
                  </a:cxn>
                  <a:cxn ang="0">
                    <a:pos x="219" y="215"/>
                  </a:cxn>
                  <a:cxn ang="0">
                    <a:pos x="232" y="201"/>
                  </a:cxn>
                  <a:cxn ang="0">
                    <a:pos x="221" y="184"/>
                  </a:cxn>
                  <a:cxn ang="0">
                    <a:pos x="209" y="192"/>
                  </a:cxn>
                  <a:cxn ang="0">
                    <a:pos x="190" y="167"/>
                  </a:cxn>
                  <a:cxn ang="0">
                    <a:pos x="186" y="181"/>
                  </a:cxn>
                  <a:cxn ang="0">
                    <a:pos x="168" y="181"/>
                  </a:cxn>
                  <a:cxn ang="0">
                    <a:pos x="165" y="170"/>
                  </a:cxn>
                  <a:cxn ang="0">
                    <a:pos x="165" y="151"/>
                  </a:cxn>
                  <a:cxn ang="0">
                    <a:pos x="157" y="139"/>
                  </a:cxn>
                  <a:cxn ang="0">
                    <a:pos x="145" y="142"/>
                  </a:cxn>
                  <a:cxn ang="0">
                    <a:pos x="130" y="112"/>
                  </a:cxn>
                  <a:cxn ang="0">
                    <a:pos x="118" y="109"/>
                  </a:cxn>
                  <a:cxn ang="0">
                    <a:pos x="101" y="95"/>
                  </a:cxn>
                  <a:cxn ang="0">
                    <a:pos x="64" y="98"/>
                  </a:cxn>
                  <a:cxn ang="0">
                    <a:pos x="27" y="95"/>
                  </a:cxn>
                  <a:cxn ang="0">
                    <a:pos x="0" y="84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chemeClr val="accent1">
                  <a:alpha val="14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908" y="758"/>
                <a:ext cx="274" cy="21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7"/>
                  </a:cxn>
                  <a:cxn ang="0">
                    <a:pos x="0" y="36"/>
                  </a:cxn>
                  <a:cxn ang="0">
                    <a:pos x="19" y="56"/>
                  </a:cxn>
                  <a:cxn ang="0">
                    <a:pos x="31" y="50"/>
                  </a:cxn>
                  <a:cxn ang="0">
                    <a:pos x="35" y="59"/>
                  </a:cxn>
                  <a:cxn ang="0">
                    <a:pos x="46" y="61"/>
                  </a:cxn>
                  <a:cxn ang="0">
                    <a:pos x="54" y="47"/>
                  </a:cxn>
                  <a:cxn ang="0">
                    <a:pos x="81" y="50"/>
                  </a:cxn>
                  <a:cxn ang="0">
                    <a:pos x="85" y="64"/>
                  </a:cxn>
                  <a:cxn ang="0">
                    <a:pos x="94" y="70"/>
                  </a:cxn>
                  <a:cxn ang="0">
                    <a:pos x="117" y="67"/>
                  </a:cxn>
                  <a:cxn ang="0">
                    <a:pos x="125" y="75"/>
                  </a:cxn>
                  <a:cxn ang="0">
                    <a:pos x="137" y="84"/>
                  </a:cxn>
                  <a:cxn ang="0">
                    <a:pos x="146" y="100"/>
                  </a:cxn>
                  <a:cxn ang="0">
                    <a:pos x="146" y="123"/>
                  </a:cxn>
                  <a:cxn ang="0">
                    <a:pos x="138" y="128"/>
                  </a:cxn>
                  <a:cxn ang="0">
                    <a:pos x="142" y="137"/>
                  </a:cxn>
                  <a:cxn ang="0">
                    <a:pos x="131" y="150"/>
                  </a:cxn>
                  <a:cxn ang="0">
                    <a:pos x="131" y="170"/>
                  </a:cxn>
                  <a:cxn ang="0">
                    <a:pos x="148" y="173"/>
                  </a:cxn>
                  <a:cxn ang="0">
                    <a:pos x="158" y="167"/>
                  </a:cxn>
                  <a:cxn ang="0">
                    <a:pos x="161" y="159"/>
                  </a:cxn>
                  <a:cxn ang="0">
                    <a:pos x="167" y="167"/>
                  </a:cxn>
                  <a:cxn ang="0">
                    <a:pos x="177" y="162"/>
                  </a:cxn>
                  <a:cxn ang="0">
                    <a:pos x="198" y="173"/>
                  </a:cxn>
                  <a:cxn ang="0">
                    <a:pos x="211" y="192"/>
                  </a:cxn>
                  <a:cxn ang="0">
                    <a:pos x="215" y="192"/>
                  </a:cxn>
                  <a:cxn ang="0">
                    <a:pos x="217" y="203"/>
                  </a:cxn>
                  <a:cxn ang="0">
                    <a:pos x="231" y="209"/>
                  </a:cxn>
                  <a:cxn ang="0">
                    <a:pos x="246" y="209"/>
                  </a:cxn>
                  <a:cxn ang="0">
                    <a:pos x="236" y="198"/>
                  </a:cxn>
                  <a:cxn ang="0">
                    <a:pos x="240" y="187"/>
                  </a:cxn>
                  <a:cxn ang="0">
                    <a:pos x="252" y="198"/>
                  </a:cxn>
                  <a:cxn ang="0">
                    <a:pos x="265" y="201"/>
                  </a:cxn>
                  <a:cxn ang="0">
                    <a:pos x="267" y="184"/>
                  </a:cxn>
                  <a:cxn ang="0">
                    <a:pos x="254" y="170"/>
                  </a:cxn>
                  <a:cxn ang="0">
                    <a:pos x="244" y="170"/>
                  </a:cxn>
                  <a:cxn ang="0">
                    <a:pos x="231" y="156"/>
                  </a:cxn>
                  <a:cxn ang="0">
                    <a:pos x="244" y="156"/>
                  </a:cxn>
                  <a:cxn ang="0">
                    <a:pos x="254" y="164"/>
                  </a:cxn>
                  <a:cxn ang="0">
                    <a:pos x="273" y="164"/>
                  </a:cxn>
                  <a:cxn ang="0">
                    <a:pos x="269" y="148"/>
                  </a:cxn>
                  <a:cxn ang="0">
                    <a:pos x="252" y="131"/>
                  </a:cxn>
                  <a:cxn ang="0">
                    <a:pos x="240" y="128"/>
                  </a:cxn>
                  <a:cxn ang="0">
                    <a:pos x="223" y="109"/>
                  </a:cxn>
                  <a:cxn ang="0">
                    <a:pos x="202" y="103"/>
                  </a:cxn>
                  <a:cxn ang="0">
                    <a:pos x="185" y="95"/>
                  </a:cxn>
                  <a:cxn ang="0">
                    <a:pos x="171" y="70"/>
                  </a:cxn>
                  <a:cxn ang="0">
                    <a:pos x="161" y="39"/>
                  </a:cxn>
                  <a:cxn ang="0">
                    <a:pos x="148" y="39"/>
                  </a:cxn>
                  <a:cxn ang="0">
                    <a:pos x="144" y="31"/>
                  </a:cxn>
                  <a:cxn ang="0">
                    <a:pos x="137" y="33"/>
                  </a:cxn>
                  <a:cxn ang="0">
                    <a:pos x="123" y="20"/>
                  </a:cxn>
                  <a:cxn ang="0">
                    <a:pos x="100" y="14"/>
                  </a:cxn>
                  <a:cxn ang="0">
                    <a:pos x="90" y="22"/>
                  </a:cxn>
                  <a:cxn ang="0">
                    <a:pos x="69" y="14"/>
                  </a:cxn>
                  <a:cxn ang="0">
                    <a:pos x="56" y="14"/>
                  </a:cxn>
                  <a:cxn ang="0">
                    <a:pos x="50" y="3"/>
                  </a:cxn>
                  <a:cxn ang="0">
                    <a:pos x="44" y="0"/>
                  </a:cxn>
                  <a:cxn ang="0">
                    <a:pos x="35" y="3"/>
                  </a:cxn>
                  <a:cxn ang="0">
                    <a:pos x="10" y="0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accent1">
                  <a:alpha val="14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064" y="1925"/>
                <a:ext cx="195" cy="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20"/>
                  </a:cxn>
                  <a:cxn ang="0">
                    <a:pos x="25" y="20"/>
                  </a:cxn>
                  <a:cxn ang="0">
                    <a:pos x="38" y="6"/>
                  </a:cxn>
                  <a:cxn ang="0">
                    <a:pos x="54" y="6"/>
                  </a:cxn>
                  <a:cxn ang="0">
                    <a:pos x="58" y="3"/>
                  </a:cxn>
                  <a:cxn ang="0">
                    <a:pos x="63" y="0"/>
                  </a:cxn>
                  <a:cxn ang="0">
                    <a:pos x="83" y="17"/>
                  </a:cxn>
                  <a:cxn ang="0">
                    <a:pos x="88" y="29"/>
                  </a:cxn>
                  <a:cxn ang="0">
                    <a:pos x="92" y="23"/>
                  </a:cxn>
                  <a:cxn ang="0">
                    <a:pos x="108" y="34"/>
                  </a:cxn>
                  <a:cxn ang="0">
                    <a:pos x="117" y="34"/>
                  </a:cxn>
                  <a:cxn ang="0">
                    <a:pos x="125" y="43"/>
                  </a:cxn>
                  <a:cxn ang="0">
                    <a:pos x="138" y="49"/>
                  </a:cxn>
                  <a:cxn ang="0">
                    <a:pos x="138" y="63"/>
                  </a:cxn>
                  <a:cxn ang="0">
                    <a:pos x="163" y="63"/>
                  </a:cxn>
                  <a:cxn ang="0">
                    <a:pos x="169" y="77"/>
                  </a:cxn>
                  <a:cxn ang="0">
                    <a:pos x="184" y="77"/>
                  </a:cxn>
                  <a:cxn ang="0">
                    <a:pos x="194" y="94"/>
                  </a:cxn>
                  <a:cxn ang="0">
                    <a:pos x="188" y="97"/>
                  </a:cxn>
                  <a:cxn ang="0">
                    <a:pos x="184" y="91"/>
                  </a:cxn>
                  <a:cxn ang="0">
                    <a:pos x="182" y="88"/>
                  </a:cxn>
                  <a:cxn ang="0">
                    <a:pos x="169" y="91"/>
                  </a:cxn>
                  <a:cxn ang="0">
                    <a:pos x="165" y="94"/>
                  </a:cxn>
                  <a:cxn ang="0">
                    <a:pos x="154" y="97"/>
                  </a:cxn>
                  <a:cxn ang="0">
                    <a:pos x="136" y="97"/>
                  </a:cxn>
                  <a:cxn ang="0">
                    <a:pos x="125" y="97"/>
                  </a:cxn>
                  <a:cxn ang="0">
                    <a:pos x="125" y="88"/>
                  </a:cxn>
                  <a:cxn ang="0">
                    <a:pos x="108" y="66"/>
                  </a:cxn>
                  <a:cxn ang="0">
                    <a:pos x="108" y="51"/>
                  </a:cxn>
                  <a:cxn ang="0">
                    <a:pos x="88" y="51"/>
                  </a:cxn>
                  <a:cxn ang="0">
                    <a:pos x="81" y="43"/>
                  </a:cxn>
                  <a:cxn ang="0">
                    <a:pos x="75" y="51"/>
                  </a:cxn>
                  <a:cxn ang="0">
                    <a:pos x="69" y="40"/>
                  </a:cxn>
                  <a:cxn ang="0">
                    <a:pos x="63" y="40"/>
                  </a:cxn>
                  <a:cxn ang="0">
                    <a:pos x="63" y="26"/>
                  </a:cxn>
                  <a:cxn ang="0">
                    <a:pos x="58" y="20"/>
                  </a:cxn>
                  <a:cxn ang="0">
                    <a:pos x="40" y="23"/>
                  </a:cxn>
                  <a:cxn ang="0">
                    <a:pos x="29" y="40"/>
                  </a:cxn>
                  <a:cxn ang="0">
                    <a:pos x="15" y="43"/>
                  </a:cxn>
                  <a:cxn ang="0">
                    <a:pos x="0" y="49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accent1">
                  <a:alpha val="14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234" y="1995"/>
                <a:ext cx="129" cy="8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65"/>
                  </a:cxn>
                  <a:cxn ang="0">
                    <a:pos x="40" y="62"/>
                  </a:cxn>
                  <a:cxn ang="0">
                    <a:pos x="52" y="79"/>
                  </a:cxn>
                  <a:cxn ang="0">
                    <a:pos x="68" y="82"/>
                  </a:cxn>
                  <a:cxn ang="0">
                    <a:pos x="76" y="62"/>
                  </a:cxn>
                  <a:cxn ang="0">
                    <a:pos x="72" y="57"/>
                  </a:cxn>
                  <a:cxn ang="0">
                    <a:pos x="80" y="48"/>
                  </a:cxn>
                  <a:cxn ang="0">
                    <a:pos x="96" y="62"/>
                  </a:cxn>
                  <a:cxn ang="0">
                    <a:pos x="108" y="62"/>
                  </a:cxn>
                  <a:cxn ang="0">
                    <a:pos x="108" y="54"/>
                  </a:cxn>
                  <a:cxn ang="0">
                    <a:pos x="116" y="54"/>
                  </a:cxn>
                  <a:cxn ang="0">
                    <a:pos x="128" y="40"/>
                  </a:cxn>
                  <a:cxn ang="0">
                    <a:pos x="120" y="37"/>
                  </a:cxn>
                  <a:cxn ang="0">
                    <a:pos x="120" y="23"/>
                  </a:cxn>
                  <a:cxn ang="0">
                    <a:pos x="120" y="11"/>
                  </a:cxn>
                  <a:cxn ang="0">
                    <a:pos x="102" y="8"/>
                  </a:cxn>
                  <a:cxn ang="0">
                    <a:pos x="88" y="11"/>
                  </a:cxn>
                  <a:cxn ang="0">
                    <a:pos x="76" y="11"/>
                  </a:cxn>
                  <a:cxn ang="0">
                    <a:pos x="58" y="8"/>
                  </a:cxn>
                  <a:cxn ang="0">
                    <a:pos x="44" y="0"/>
                  </a:cxn>
                  <a:cxn ang="0">
                    <a:pos x="40" y="8"/>
                  </a:cxn>
                  <a:cxn ang="0">
                    <a:pos x="38" y="25"/>
                  </a:cxn>
                  <a:cxn ang="0">
                    <a:pos x="24" y="25"/>
                  </a:cxn>
                  <a:cxn ang="0">
                    <a:pos x="20" y="40"/>
                  </a:cxn>
                  <a:cxn ang="0">
                    <a:pos x="12" y="45"/>
                  </a:cxn>
                  <a:cxn ang="0">
                    <a:pos x="0" y="62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accent1">
                  <a:alpha val="14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155" y="2228"/>
                <a:ext cx="802" cy="1698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152" y="3"/>
                  </a:cxn>
                  <a:cxn ang="0">
                    <a:pos x="127" y="59"/>
                  </a:cxn>
                  <a:cxn ang="0">
                    <a:pos x="152" y="56"/>
                  </a:cxn>
                  <a:cxn ang="0">
                    <a:pos x="177" y="53"/>
                  </a:cxn>
                  <a:cxn ang="0">
                    <a:pos x="212" y="73"/>
                  </a:cxn>
                  <a:cxn ang="0">
                    <a:pos x="322" y="103"/>
                  </a:cxn>
                  <a:cxn ang="0">
                    <a:pos x="372" y="134"/>
                  </a:cxn>
                  <a:cxn ang="0">
                    <a:pos x="437" y="151"/>
                  </a:cxn>
                  <a:cxn ang="0">
                    <a:pos x="530" y="234"/>
                  </a:cxn>
                  <a:cxn ang="0">
                    <a:pos x="581" y="338"/>
                  </a:cxn>
                  <a:cxn ang="0">
                    <a:pos x="780" y="424"/>
                  </a:cxn>
                  <a:cxn ang="0">
                    <a:pos x="782" y="567"/>
                  </a:cxn>
                  <a:cxn ang="0">
                    <a:pos x="731" y="642"/>
                  </a:cxn>
                  <a:cxn ang="0">
                    <a:pos x="723" y="751"/>
                  </a:cxn>
                  <a:cxn ang="0">
                    <a:pos x="694" y="798"/>
                  </a:cxn>
                  <a:cxn ang="0">
                    <a:pos x="647" y="879"/>
                  </a:cxn>
                  <a:cxn ang="0">
                    <a:pos x="579" y="907"/>
                  </a:cxn>
                  <a:cxn ang="0">
                    <a:pos x="544" y="991"/>
                  </a:cxn>
                  <a:cxn ang="0">
                    <a:pos x="536" y="1061"/>
                  </a:cxn>
                  <a:cxn ang="0">
                    <a:pos x="481" y="1125"/>
                  </a:cxn>
                  <a:cxn ang="0">
                    <a:pos x="448" y="1175"/>
                  </a:cxn>
                  <a:cxn ang="0">
                    <a:pos x="427" y="1200"/>
                  </a:cxn>
                  <a:cxn ang="0">
                    <a:pos x="415" y="1267"/>
                  </a:cxn>
                  <a:cxn ang="0">
                    <a:pos x="361" y="1295"/>
                  </a:cxn>
                  <a:cxn ang="0">
                    <a:pos x="318" y="1323"/>
                  </a:cxn>
                  <a:cxn ang="0">
                    <a:pos x="316" y="1387"/>
                  </a:cxn>
                  <a:cxn ang="0">
                    <a:pos x="275" y="1437"/>
                  </a:cxn>
                  <a:cxn ang="0">
                    <a:pos x="300" y="1482"/>
                  </a:cxn>
                  <a:cxn ang="0">
                    <a:pos x="259" y="1524"/>
                  </a:cxn>
                  <a:cxn ang="0">
                    <a:pos x="238" y="1597"/>
                  </a:cxn>
                  <a:cxn ang="0">
                    <a:pos x="292" y="1697"/>
                  </a:cxn>
                  <a:cxn ang="0">
                    <a:pos x="228" y="1647"/>
                  </a:cxn>
                  <a:cxn ang="0">
                    <a:pos x="187" y="1557"/>
                  </a:cxn>
                  <a:cxn ang="0">
                    <a:pos x="183" y="1323"/>
                  </a:cxn>
                  <a:cxn ang="0">
                    <a:pos x="177" y="1223"/>
                  </a:cxn>
                  <a:cxn ang="0">
                    <a:pos x="181" y="1114"/>
                  </a:cxn>
                  <a:cxn ang="0">
                    <a:pos x="189" y="1027"/>
                  </a:cxn>
                  <a:cxn ang="0">
                    <a:pos x="185" y="888"/>
                  </a:cxn>
                  <a:cxn ang="0">
                    <a:pos x="191" y="773"/>
                  </a:cxn>
                  <a:cxn ang="0">
                    <a:pos x="144" y="695"/>
                  </a:cxn>
                  <a:cxn ang="0">
                    <a:pos x="72" y="634"/>
                  </a:cxn>
                  <a:cxn ang="0">
                    <a:pos x="47" y="539"/>
                  </a:cxn>
                  <a:cxn ang="0">
                    <a:pos x="14" y="486"/>
                  </a:cxn>
                  <a:cxn ang="0">
                    <a:pos x="16" y="396"/>
                  </a:cxn>
                  <a:cxn ang="0">
                    <a:pos x="8" y="310"/>
                  </a:cxn>
                  <a:cxn ang="0">
                    <a:pos x="58" y="140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chemeClr val="accent1">
                  <a:alpha val="14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pic>
        <p:nvPicPr>
          <p:cNvPr id="45" name="Picture 8" descr="logan_logo_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7526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9"/>
          <p:cNvSpPr>
            <a:spLocks noChangeArrowheads="1"/>
          </p:cNvSpPr>
          <p:nvPr userDrawn="1"/>
        </p:nvSpPr>
        <p:spPr bwMode="auto">
          <a:xfrm>
            <a:off x="76200" y="76200"/>
            <a:ext cx="2209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sz="1200" dirty="0" smtClean="0">
                <a:solidFill>
                  <a:srgbClr val="22228B"/>
                </a:solidFill>
                <a:latin typeface="Calibri" pitchFamily="34" charset="0"/>
              </a:rPr>
              <a:t>Trusted Business Advisor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42950" y="1143000"/>
            <a:ext cx="8502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4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4000" b="1" i="1" dirty="0" smtClean="0">
                <a:solidFill>
                  <a:srgbClr val="0036A2"/>
                </a:solidFill>
                <a:latin typeface="Calibri" pitchFamily="34" charset="0"/>
              </a:rPr>
              <a:t>Culligan International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4000" b="1" i="1" dirty="0" smtClean="0">
                <a:solidFill>
                  <a:srgbClr val="0036A2"/>
                </a:solidFill>
                <a:latin typeface="Calibri" pitchFamily="34" charset="0"/>
              </a:rPr>
              <a:t>Dealer Portal and QAD Integration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4000" b="1" i="1" dirty="0" smtClean="0">
                <a:solidFill>
                  <a:srgbClr val="0036A2"/>
                </a:solidFill>
                <a:latin typeface="Calibri" pitchFamily="34" charset="0"/>
              </a:rPr>
              <a:t>Using QXtend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4000" b="1" i="1" dirty="0">
              <a:solidFill>
                <a:srgbClr val="0036A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C-PORT Business Case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57201" y="1295400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Under new ownership, Culligan decided to implement a new business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All company owned dealers (COD) in North America were sold to existing franchisees or new franchisees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Culligan reduced the number of locations from 75 to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The number of customers in the household business went from approximately 1.5 million to 750.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Customer Service and Information Technology  refocused their efforts to support the 750 franchisees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The Culligan organization was perceived by its business partners as being difficult to interface with.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Recognizing that perception, the </a:t>
            </a:r>
            <a:r>
              <a:rPr lang="en-US" sz="2000" b="1" i="1" u="sng" dirty="0" smtClean="0">
                <a:solidFill>
                  <a:srgbClr val="0036A2"/>
                </a:solidFill>
                <a:latin typeface="Calibri" pitchFamily="34" charset="0"/>
              </a:rPr>
              <a:t>C</a:t>
            </a: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ulligan </a:t>
            </a:r>
            <a:r>
              <a:rPr lang="en-US" sz="2000" b="1" i="1" u="sng" dirty="0" smtClean="0">
                <a:solidFill>
                  <a:srgbClr val="0036A2"/>
                </a:solidFill>
                <a:latin typeface="Calibri" pitchFamily="34" charset="0"/>
              </a:rPr>
              <a:t>Port</a:t>
            </a: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al (C-Port) project focused on the vision composed of 2 elements: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rgbClr val="0036A2"/>
                </a:solidFill>
                <a:latin typeface="Calibri" pitchFamily="34" charset="0"/>
              </a:rPr>
              <a:t> “Making Culligan easy to do business with”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rgbClr val="0036A2"/>
                </a:solidFill>
                <a:latin typeface="Calibri" pitchFamily="34" charset="0"/>
              </a:rPr>
              <a:t>Allowing a central location for all communication and interaction with dealers and customers. </a:t>
            </a:r>
            <a:endParaRPr lang="en-US" altLang="en-US" sz="1600" b="1" i="1" kern="0" dirty="0" smtClean="0">
              <a:solidFill>
                <a:srgbClr val="0036A2"/>
              </a:solidFill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16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Project Summary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19200"/>
            <a:ext cx="54102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Culligan Dealer Portal (C-Port)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Replaces outdated myculligan.com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Focused on Culligan US and Canadian dealers (independently owned)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Logan Consulting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Managed </a:t>
            </a: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functional and integration requirements between C-Port and </a:t>
            </a: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QAD 2007SE </a:t>
            </a:r>
            <a:endParaRPr lang="en-US" altLang="en-US" sz="16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QXtend </a:t>
            </a: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Integration – Gary Yang: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Item Catalog from QAD -&gt; C-Port (file)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QAD List Pricing from QAD -&gt; C-Port (file)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Real time order verification after item catalog / shopping cart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Real time ship-to integration to/from QAD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Real time order submit from C-Port -&gt; QAD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LiquidPrint</a:t>
            </a: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- Chicago based web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Developed wireframes for C-Port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Handled all portal development and web parts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04" y="1219200"/>
            <a:ext cx="3818196" cy="46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Project Summary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4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267200" y="4876800"/>
            <a:ext cx="55626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 Catalog / Pricing – Quick Add / Shopping Cart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Billing &amp; Shipping – Ship-to Information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Verify – Complex Culligan custom rules!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 Submit – Order created in QAD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273288"/>
            <a:ext cx="1647825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QAD Functional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QAD Functional Challenges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Item Catalog and Item Pricing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Item List Pricing – based on various price lists, US and Canada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Price Break Pricing – used to display potential breaks for customer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Customer Ship-to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Create using standard and custom fields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Default Site, </a:t>
            </a: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Shipvia</a:t>
            </a: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and Freight Terms by Ship-to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Order Verify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From which sites should item be sourced?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Is the Customer Authorized to Buy the item (ATB)?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Complex Pricing (using standard QAD) – may differ from list in catalog due to discounts, price breaks, etc…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Split orders based on rules (credit terms by item, sourcing site, retail, stainless, EMT, multi-dealer, kit/non-kit, multi currency)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Order Submit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Standard </a:t>
            </a: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Qxtend</a:t>
            </a: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with response for </a:t>
            </a: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Thankyou</a:t>
            </a:r>
            <a:r>
              <a:rPr lang="en-US" altLang="en-US" sz="105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page!</a:t>
            </a:r>
            <a:endParaRPr lang="en-US" altLang="en-US" sz="105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Portal Challenges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52486" y="1765044"/>
            <a:ext cx="6996113" cy="36451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the 1 stop shop for ALL franchise needs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complex business rules.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i="1" kern="0" dirty="0" smtClean="0">
                <a:solidFill>
                  <a:srgbClr val="0036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it easy for product gurus but don’t scare the newbies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400" b="1" i="1" kern="0" dirty="0" smtClean="0">
              <a:solidFill>
                <a:srgbClr val="0036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400" b="1" i="1" kern="0" dirty="0" smtClean="0">
              <a:solidFill>
                <a:srgbClr val="0036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273288"/>
            <a:ext cx="1647825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Design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19200"/>
            <a:ext cx="3361064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Branded the Portal as </a:t>
            </a: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Cport</a:t>
            </a:r>
            <a:endParaRPr lang="en-US" altLang="en-US" sz="20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Tied into Culligan Branding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Designed for multiple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Desktop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Smart Phones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Tablets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09" y="1219200"/>
            <a:ext cx="3146903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33800"/>
            <a:ext cx="309282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19200"/>
            <a:ext cx="193765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1 Stop Shop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64" y="1219200"/>
            <a:ext cx="6207761" cy="3429000"/>
          </a:xfrm>
          <a:prstGeom prst="rect">
            <a:avLst/>
          </a:prstGeom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19200"/>
            <a:ext cx="3361064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Product Catalog</a:t>
            </a:r>
            <a:endParaRPr lang="en-US" altLang="en-US" sz="20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Diverse (not big) catalog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Includes systems, parts, drop ship items, etc.</a:t>
            </a:r>
            <a:endParaRPr lang="en-US" altLang="en-US" sz="16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Data load each night from QAD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Item file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Dealer file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Pricing file</a:t>
            </a:r>
            <a:endParaRPr lang="en-US" altLang="en-US" sz="12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1 Stop Shop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19200"/>
            <a:ext cx="3361064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Technical 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Documents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Manuals (active &amp; archive)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Tip Sheets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Tech Tips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MSDS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Field Tech apps</a:t>
            </a:r>
            <a:endParaRPr lang="en-US" altLang="en-US" sz="12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Other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Certifications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64" y="1219200"/>
            <a:ext cx="6025824" cy="43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1 Stop Shop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19200"/>
            <a:ext cx="3361064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Sales &amp; Marketing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Literature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Tools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Partner Programs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2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SSO to 7 external platforms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64" y="1223472"/>
            <a:ext cx="6050272" cy="37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Ordering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273288"/>
            <a:ext cx="1647825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371600"/>
            <a:ext cx="4584128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99180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Agenda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42950" y="1143000"/>
            <a:ext cx="8502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Introductions	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Business Background		</a:t>
            </a: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QAD Applications Footprint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Business </a:t>
            </a: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Case	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Project Summary		</a:t>
            </a: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QAD Functional Integration 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Dealer </a:t>
            </a: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Portal Design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QXtend </a:t>
            </a: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Integration 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Rollout and Results		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2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QAD’s QXtend Product Was Chosen To Provide Integration Between C-Port and QAD Enterprise Application</a:t>
            </a:r>
          </a:p>
          <a:p>
            <a:pPr lvl="1">
              <a:buFont typeface="Arial" pitchFamily="34" charset="0"/>
              <a:buChar char="•"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Send Data From QAD To C-Port In XML Format (QXtend Outbound)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Provide Real Time Inquiry Of QAD Data For C-Port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Encapsulate Complex QAD Business Logic And Make Them Available To C-Port Via QXtend Inbound SI (Service Interface)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Allows C-Port To Submit Transactions To QAD In Real Time</a:t>
            </a:r>
            <a:endParaRPr lang="en-US" altLang="en-US" sz="18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en-US" altLang="en-US" sz="18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QXtend - C-Port Integr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305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en-US" altLang="en-US" sz="18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84" y="1219201"/>
            <a:ext cx="793391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en-US" altLang="en-US" sz="18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143000"/>
            <a:ext cx="8391525" cy="48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5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2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Functions For C-Port To Query Data In QAD</a:t>
            </a:r>
          </a:p>
          <a:p>
            <a:pPr lvl="1">
              <a:buFont typeface="Arial" pitchFamily="34" charset="0"/>
              <a:buChar char="•"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C-Port Calls QXtend SI Interface Web Service To Retrieve Data From QAD: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Order / Invoice History Header And Details</a:t>
            </a:r>
          </a:p>
          <a:p>
            <a:pPr lvl="2"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Customer can view the order / invoice history and drill down the details.  This is accomplished via the C-Port calling QXtend SI interfaces which encapsulate the business logic and return the data fast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Ship To Addresses Of A Dealer (Customer)</a:t>
            </a:r>
          </a:p>
          <a:p>
            <a:pPr lvl="2"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This allows C-Port to retrieve the list of ship-to addressed for a dealer to choose via quick Web Service call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Order Verify</a:t>
            </a:r>
          </a:p>
          <a:p>
            <a:pPr lvl="2"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This is the most complex interface for the C-Port integration project at Culligan.  C-Port calls this web service prior to let the user submit the order.  This process executes various logic for order content </a:t>
            </a: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validation, </a:t>
            </a: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best pricing, order splitting, default value assignments (including channel codes,  trailer codes, trailer amounts, hotline items, etc.), so C-Port can get the data ready for the creation of sales order.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Get Next Order Number</a:t>
            </a:r>
          </a:p>
          <a:p>
            <a:pPr lvl="2"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This SI QXtend interface is used by C-Port to get the next sales order number from Sales Order Control file prior to sending the order to QAD – the reason was that we do not want the sales order creation process to lock the sales order control file for the duration of the processing</a:t>
            </a:r>
          </a:p>
          <a:p>
            <a:pPr lvl="2">
              <a:buNone/>
            </a:pPr>
            <a:endParaRPr lang="en-US" altLang="en-US" sz="14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2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Functions For C-Port To Post Transactional Data To QAD</a:t>
            </a:r>
          </a:p>
          <a:p>
            <a:pPr lvl="1">
              <a:buFont typeface="Arial" pitchFamily="34" charset="0"/>
              <a:buChar char="•"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None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QXtend provides a conduit for C-Port to send transactions to QAD via Web Service Calls:</a:t>
            </a:r>
          </a:p>
          <a:p>
            <a:pPr lvl="1">
              <a:buNone/>
            </a:pPr>
            <a:endParaRPr lang="en-US" altLang="en-US" sz="18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Customer Ship-To Address Creation (For Drop Ship)</a:t>
            </a:r>
          </a:p>
          <a:p>
            <a:pPr lvl="2">
              <a:lnSpc>
                <a:spcPct val="200000"/>
              </a:lnSpc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B2B customers can submit a drop ship address to QAD and then use the new ship-to code in the order creation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18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Sales Order Creation</a:t>
            </a:r>
          </a:p>
          <a:p>
            <a:pPr lvl="2">
              <a:lnSpc>
                <a:spcPct val="200000"/>
              </a:lnSpc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This interfaces with the Sales Order Maintenance screen in QAD which was customized using custom tags.</a:t>
            </a:r>
          </a:p>
        </p:txBody>
      </p:sp>
    </p:spTree>
    <p:extLst>
      <p:ext uri="{BB962C8B-B14F-4D97-AF65-F5344CB8AC3E}">
        <p14:creationId xmlns:p14="http://schemas.microsoft.com/office/powerpoint/2010/main" val="1954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QXtend Integration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Sample Of the </a:t>
            </a: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QDoc</a:t>
            </a:r>
            <a:r>
              <a:rPr lang="en-US" altLang="en-US" sz="14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 Processing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839200" cy="410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Rollout and Results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937"/>
          <p:cNvSpPr>
            <a:spLocks/>
          </p:cNvSpPr>
          <p:nvPr/>
        </p:nvSpPr>
        <p:spPr bwMode="auto">
          <a:xfrm>
            <a:off x="2246646" y="1546912"/>
            <a:ext cx="809772" cy="635921"/>
          </a:xfrm>
          <a:custGeom>
            <a:avLst/>
            <a:gdLst>
              <a:gd name="T0" fmla="*/ 13 w 730"/>
              <a:gd name="T1" fmla="*/ 56 h 517"/>
              <a:gd name="T2" fmla="*/ 9 w 730"/>
              <a:gd name="T3" fmla="*/ 128 h 517"/>
              <a:gd name="T4" fmla="*/ 17 w 730"/>
              <a:gd name="T5" fmla="*/ 128 h 517"/>
              <a:gd name="T6" fmla="*/ 12 w 730"/>
              <a:gd name="T7" fmla="*/ 143 h 517"/>
              <a:gd name="T8" fmla="*/ 6 w 730"/>
              <a:gd name="T9" fmla="*/ 134 h 517"/>
              <a:gd name="T10" fmla="*/ 0 w 730"/>
              <a:gd name="T11" fmla="*/ 152 h 517"/>
              <a:gd name="T12" fmla="*/ 25 w 730"/>
              <a:gd name="T13" fmla="*/ 167 h 517"/>
              <a:gd name="T14" fmla="*/ 26 w 730"/>
              <a:gd name="T15" fmla="*/ 173 h 517"/>
              <a:gd name="T16" fmla="*/ 33 w 730"/>
              <a:gd name="T17" fmla="*/ 174 h 517"/>
              <a:gd name="T18" fmla="*/ 67 w 730"/>
              <a:gd name="T19" fmla="*/ 226 h 517"/>
              <a:gd name="T20" fmla="*/ 103 w 730"/>
              <a:gd name="T21" fmla="*/ 225 h 517"/>
              <a:gd name="T22" fmla="*/ 131 w 730"/>
              <a:gd name="T23" fmla="*/ 237 h 517"/>
              <a:gd name="T24" fmla="*/ 145 w 730"/>
              <a:gd name="T25" fmla="*/ 235 h 517"/>
              <a:gd name="T26" fmla="*/ 228 w 730"/>
              <a:gd name="T27" fmla="*/ 237 h 517"/>
              <a:gd name="T28" fmla="*/ 323 w 730"/>
              <a:gd name="T29" fmla="*/ 259 h 517"/>
              <a:gd name="T30" fmla="*/ 325 w 730"/>
              <a:gd name="T31" fmla="*/ 230 h 517"/>
              <a:gd name="T32" fmla="*/ 365 w 730"/>
              <a:gd name="T33" fmla="*/ 65 h 517"/>
              <a:gd name="T34" fmla="*/ 112 w 730"/>
              <a:gd name="T35" fmla="*/ 0 h 517"/>
              <a:gd name="T36" fmla="*/ 114 w 730"/>
              <a:gd name="T37" fmla="*/ 49 h 517"/>
              <a:gd name="T38" fmla="*/ 101 w 730"/>
              <a:gd name="T39" fmla="*/ 89 h 517"/>
              <a:gd name="T40" fmla="*/ 99 w 730"/>
              <a:gd name="T41" fmla="*/ 110 h 517"/>
              <a:gd name="T42" fmla="*/ 73 w 730"/>
              <a:gd name="T43" fmla="*/ 117 h 517"/>
              <a:gd name="T44" fmla="*/ 71 w 730"/>
              <a:gd name="T45" fmla="*/ 107 h 517"/>
              <a:gd name="T46" fmla="*/ 93 w 730"/>
              <a:gd name="T47" fmla="*/ 93 h 517"/>
              <a:gd name="T48" fmla="*/ 91 w 730"/>
              <a:gd name="T49" fmla="*/ 83 h 517"/>
              <a:gd name="T50" fmla="*/ 72 w 730"/>
              <a:gd name="T51" fmla="*/ 85 h 517"/>
              <a:gd name="T52" fmla="*/ 87 w 730"/>
              <a:gd name="T53" fmla="*/ 72 h 517"/>
              <a:gd name="T54" fmla="*/ 97 w 730"/>
              <a:gd name="T55" fmla="*/ 64 h 517"/>
              <a:gd name="T56" fmla="*/ 15 w 730"/>
              <a:gd name="T57" fmla="*/ 13 h 517"/>
              <a:gd name="T58" fmla="*/ 9 w 730"/>
              <a:gd name="T59" fmla="*/ 27 h 517"/>
              <a:gd name="T60" fmla="*/ 13 w 730"/>
              <a:gd name="T61" fmla="*/ 56 h 517"/>
              <a:gd name="T62" fmla="*/ 13 w 730"/>
              <a:gd name="T63" fmla="*/ 56 h 5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0"/>
              <a:gd name="T97" fmla="*/ 0 h 517"/>
              <a:gd name="T98" fmla="*/ 730 w 730"/>
              <a:gd name="T99" fmla="*/ 517 h 5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0" h="517">
                <a:moveTo>
                  <a:pt x="26" y="112"/>
                </a:moveTo>
                <a:lnTo>
                  <a:pt x="17" y="255"/>
                </a:lnTo>
                <a:lnTo>
                  <a:pt x="34" y="255"/>
                </a:lnTo>
                <a:lnTo>
                  <a:pt x="24" y="285"/>
                </a:lnTo>
                <a:lnTo>
                  <a:pt x="11" y="268"/>
                </a:lnTo>
                <a:lnTo>
                  <a:pt x="0" y="304"/>
                </a:lnTo>
                <a:lnTo>
                  <a:pt x="51" y="333"/>
                </a:lnTo>
                <a:lnTo>
                  <a:pt x="53" y="346"/>
                </a:lnTo>
                <a:lnTo>
                  <a:pt x="66" y="348"/>
                </a:lnTo>
                <a:lnTo>
                  <a:pt x="133" y="452"/>
                </a:lnTo>
                <a:lnTo>
                  <a:pt x="207" y="449"/>
                </a:lnTo>
                <a:lnTo>
                  <a:pt x="262" y="473"/>
                </a:lnTo>
                <a:lnTo>
                  <a:pt x="289" y="469"/>
                </a:lnTo>
                <a:lnTo>
                  <a:pt x="456" y="473"/>
                </a:lnTo>
                <a:lnTo>
                  <a:pt x="646" y="517"/>
                </a:lnTo>
                <a:lnTo>
                  <a:pt x="650" y="460"/>
                </a:lnTo>
                <a:lnTo>
                  <a:pt x="730" y="129"/>
                </a:lnTo>
                <a:lnTo>
                  <a:pt x="224" y="0"/>
                </a:lnTo>
                <a:lnTo>
                  <a:pt x="228" y="97"/>
                </a:lnTo>
                <a:lnTo>
                  <a:pt x="203" y="177"/>
                </a:lnTo>
                <a:lnTo>
                  <a:pt x="199" y="219"/>
                </a:lnTo>
                <a:lnTo>
                  <a:pt x="146" y="234"/>
                </a:lnTo>
                <a:lnTo>
                  <a:pt x="142" y="213"/>
                </a:lnTo>
                <a:lnTo>
                  <a:pt x="186" y="186"/>
                </a:lnTo>
                <a:lnTo>
                  <a:pt x="182" y="165"/>
                </a:lnTo>
                <a:lnTo>
                  <a:pt x="144" y="169"/>
                </a:lnTo>
                <a:lnTo>
                  <a:pt x="173" y="144"/>
                </a:lnTo>
                <a:lnTo>
                  <a:pt x="194" y="127"/>
                </a:lnTo>
                <a:lnTo>
                  <a:pt x="30" y="25"/>
                </a:lnTo>
                <a:lnTo>
                  <a:pt x="17" y="53"/>
                </a:lnTo>
                <a:lnTo>
                  <a:pt x="26" y="112"/>
                </a:ln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 dirty="0">
              <a:solidFill>
                <a:prstClr val="black"/>
              </a:solidFill>
            </a:endParaRPr>
          </a:p>
        </p:txBody>
      </p:sp>
      <p:sp>
        <p:nvSpPr>
          <p:cNvPr id="7" name="Freeform 938"/>
          <p:cNvSpPr>
            <a:spLocks/>
          </p:cNvSpPr>
          <p:nvPr/>
        </p:nvSpPr>
        <p:spPr bwMode="auto">
          <a:xfrm>
            <a:off x="2994439" y="2895690"/>
            <a:ext cx="687161" cy="925632"/>
          </a:xfrm>
          <a:custGeom>
            <a:avLst/>
            <a:gdLst>
              <a:gd name="T0" fmla="*/ 68 w 618"/>
              <a:gd name="T1" fmla="*/ 0 h 752"/>
              <a:gd name="T2" fmla="*/ 216 w 618"/>
              <a:gd name="T3" fmla="*/ 28 h 752"/>
              <a:gd name="T4" fmla="*/ 205 w 618"/>
              <a:gd name="T5" fmla="*/ 93 h 752"/>
              <a:gd name="T6" fmla="*/ 309 w 618"/>
              <a:gd name="T7" fmla="*/ 109 h 752"/>
              <a:gd name="T8" fmla="*/ 269 w 618"/>
              <a:gd name="T9" fmla="*/ 377 h 752"/>
              <a:gd name="T10" fmla="*/ 0 w 618"/>
              <a:gd name="T11" fmla="*/ 332 h 752"/>
              <a:gd name="T12" fmla="*/ 68 w 618"/>
              <a:gd name="T13" fmla="*/ 0 h 752"/>
              <a:gd name="T14" fmla="*/ 68 w 618"/>
              <a:gd name="T15" fmla="*/ 0 h 7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8"/>
              <a:gd name="T25" fmla="*/ 0 h 752"/>
              <a:gd name="T26" fmla="*/ 618 w 618"/>
              <a:gd name="T27" fmla="*/ 752 h 7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8" h="752">
                <a:moveTo>
                  <a:pt x="135" y="0"/>
                </a:moveTo>
                <a:lnTo>
                  <a:pt x="433" y="55"/>
                </a:lnTo>
                <a:lnTo>
                  <a:pt x="410" y="186"/>
                </a:lnTo>
                <a:lnTo>
                  <a:pt x="618" y="218"/>
                </a:lnTo>
                <a:lnTo>
                  <a:pt x="538" y="752"/>
                </a:lnTo>
                <a:lnTo>
                  <a:pt x="0" y="663"/>
                </a:lnTo>
                <a:lnTo>
                  <a:pt x="13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8" name="Freeform 939"/>
          <p:cNvSpPr>
            <a:spLocks/>
          </p:cNvSpPr>
          <p:nvPr/>
        </p:nvSpPr>
        <p:spPr bwMode="auto">
          <a:xfrm>
            <a:off x="2033761" y="1935197"/>
            <a:ext cx="966068" cy="883557"/>
          </a:xfrm>
          <a:custGeom>
            <a:avLst/>
            <a:gdLst>
              <a:gd name="T0" fmla="*/ 0 w 871"/>
              <a:gd name="T1" fmla="*/ 269 h 720"/>
              <a:gd name="T2" fmla="*/ 19 w 871"/>
              <a:gd name="T3" fmla="*/ 178 h 720"/>
              <a:gd name="T4" fmla="*/ 41 w 871"/>
              <a:gd name="T5" fmla="*/ 151 h 720"/>
              <a:gd name="T6" fmla="*/ 94 w 871"/>
              <a:gd name="T7" fmla="*/ 0 h 720"/>
              <a:gd name="T8" fmla="*/ 121 w 871"/>
              <a:gd name="T9" fmla="*/ 7 h 720"/>
              <a:gd name="T10" fmla="*/ 122 w 871"/>
              <a:gd name="T11" fmla="*/ 14 h 720"/>
              <a:gd name="T12" fmla="*/ 129 w 871"/>
              <a:gd name="T13" fmla="*/ 15 h 720"/>
              <a:gd name="T14" fmla="*/ 162 w 871"/>
              <a:gd name="T15" fmla="*/ 67 h 720"/>
              <a:gd name="T16" fmla="*/ 199 w 871"/>
              <a:gd name="T17" fmla="*/ 67 h 720"/>
              <a:gd name="T18" fmla="*/ 227 w 871"/>
              <a:gd name="T19" fmla="*/ 79 h 720"/>
              <a:gd name="T20" fmla="*/ 240 w 871"/>
              <a:gd name="T21" fmla="*/ 76 h 720"/>
              <a:gd name="T22" fmla="*/ 324 w 871"/>
              <a:gd name="T23" fmla="*/ 79 h 720"/>
              <a:gd name="T24" fmla="*/ 419 w 871"/>
              <a:gd name="T25" fmla="*/ 99 h 720"/>
              <a:gd name="T26" fmla="*/ 424 w 871"/>
              <a:gd name="T27" fmla="*/ 112 h 720"/>
              <a:gd name="T28" fmla="*/ 435 w 871"/>
              <a:gd name="T29" fmla="*/ 128 h 720"/>
              <a:gd name="T30" fmla="*/ 403 w 871"/>
              <a:gd name="T31" fmla="*/ 177 h 720"/>
              <a:gd name="T32" fmla="*/ 383 w 871"/>
              <a:gd name="T33" fmla="*/ 194 h 720"/>
              <a:gd name="T34" fmla="*/ 380 w 871"/>
              <a:gd name="T35" fmla="*/ 208 h 720"/>
              <a:gd name="T36" fmla="*/ 391 w 871"/>
              <a:gd name="T37" fmla="*/ 222 h 720"/>
              <a:gd name="T38" fmla="*/ 378 w 871"/>
              <a:gd name="T39" fmla="*/ 251 h 720"/>
              <a:gd name="T40" fmla="*/ 351 w 871"/>
              <a:gd name="T41" fmla="*/ 360 h 720"/>
              <a:gd name="T42" fmla="*/ 205 w 871"/>
              <a:gd name="T43" fmla="*/ 325 h 720"/>
              <a:gd name="T44" fmla="*/ 0 w 871"/>
              <a:gd name="T45" fmla="*/ 269 h 720"/>
              <a:gd name="T46" fmla="*/ 0 w 871"/>
              <a:gd name="T47" fmla="*/ 269 h 7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71"/>
              <a:gd name="T73" fmla="*/ 0 h 720"/>
              <a:gd name="T74" fmla="*/ 871 w 871"/>
              <a:gd name="T75" fmla="*/ 720 h 7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71" h="720">
                <a:moveTo>
                  <a:pt x="0" y="537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3" y="15"/>
                </a:lnTo>
                <a:lnTo>
                  <a:pt x="245" y="28"/>
                </a:lnTo>
                <a:lnTo>
                  <a:pt x="258" y="30"/>
                </a:lnTo>
                <a:lnTo>
                  <a:pt x="325" y="134"/>
                </a:lnTo>
                <a:lnTo>
                  <a:pt x="399" y="133"/>
                </a:lnTo>
                <a:lnTo>
                  <a:pt x="454" y="157"/>
                </a:lnTo>
                <a:lnTo>
                  <a:pt x="481" y="152"/>
                </a:lnTo>
                <a:lnTo>
                  <a:pt x="648" y="157"/>
                </a:lnTo>
                <a:lnTo>
                  <a:pt x="838" y="199"/>
                </a:lnTo>
                <a:lnTo>
                  <a:pt x="848" y="224"/>
                </a:lnTo>
                <a:lnTo>
                  <a:pt x="871" y="256"/>
                </a:lnTo>
                <a:lnTo>
                  <a:pt x="806" y="353"/>
                </a:lnTo>
                <a:lnTo>
                  <a:pt x="766" y="389"/>
                </a:lnTo>
                <a:lnTo>
                  <a:pt x="760" y="416"/>
                </a:lnTo>
                <a:lnTo>
                  <a:pt x="783" y="444"/>
                </a:lnTo>
                <a:lnTo>
                  <a:pt x="756" y="503"/>
                </a:lnTo>
                <a:lnTo>
                  <a:pt x="703" y="720"/>
                </a:lnTo>
                <a:lnTo>
                  <a:pt x="410" y="650"/>
                </a:lnTo>
                <a:lnTo>
                  <a:pt x="0" y="53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Freeform 940"/>
          <p:cNvSpPr>
            <a:spLocks/>
          </p:cNvSpPr>
          <p:nvPr/>
        </p:nvSpPr>
        <p:spPr bwMode="auto">
          <a:xfrm>
            <a:off x="1942139" y="2595160"/>
            <a:ext cx="962025" cy="1771923"/>
          </a:xfrm>
          <a:custGeom>
            <a:avLst/>
            <a:gdLst>
              <a:gd name="T0" fmla="*/ 15 w 865"/>
              <a:gd name="T1" fmla="*/ 146 h 1443"/>
              <a:gd name="T2" fmla="*/ 2 w 865"/>
              <a:gd name="T3" fmla="*/ 202 h 1443"/>
              <a:gd name="T4" fmla="*/ 44 w 865"/>
              <a:gd name="T5" fmla="*/ 293 h 1443"/>
              <a:gd name="T6" fmla="*/ 52 w 865"/>
              <a:gd name="T7" fmla="*/ 287 h 1443"/>
              <a:gd name="T8" fmla="*/ 65 w 865"/>
              <a:gd name="T9" fmla="*/ 325 h 1443"/>
              <a:gd name="T10" fmla="*/ 44 w 865"/>
              <a:gd name="T11" fmla="*/ 298 h 1443"/>
              <a:gd name="T12" fmla="*/ 39 w 865"/>
              <a:gd name="T13" fmla="*/ 340 h 1443"/>
              <a:gd name="T14" fmla="*/ 63 w 865"/>
              <a:gd name="T15" fmla="*/ 366 h 1443"/>
              <a:gd name="T16" fmla="*/ 47 w 865"/>
              <a:gd name="T17" fmla="*/ 401 h 1443"/>
              <a:gd name="T18" fmla="*/ 92 w 865"/>
              <a:gd name="T19" fmla="*/ 497 h 1443"/>
              <a:gd name="T20" fmla="*/ 82 w 865"/>
              <a:gd name="T21" fmla="*/ 532 h 1443"/>
              <a:gd name="T22" fmla="*/ 142 w 865"/>
              <a:gd name="T23" fmla="*/ 560 h 1443"/>
              <a:gd name="T24" fmla="*/ 164 w 865"/>
              <a:gd name="T25" fmla="*/ 588 h 1443"/>
              <a:gd name="T26" fmla="*/ 189 w 865"/>
              <a:gd name="T27" fmla="*/ 598 h 1443"/>
              <a:gd name="T28" fmla="*/ 189 w 865"/>
              <a:gd name="T29" fmla="*/ 615 h 1443"/>
              <a:gd name="T30" fmla="*/ 206 w 865"/>
              <a:gd name="T31" fmla="*/ 619 h 1443"/>
              <a:gd name="T32" fmla="*/ 241 w 865"/>
              <a:gd name="T33" fmla="*/ 674 h 1443"/>
              <a:gd name="T34" fmla="*/ 241 w 865"/>
              <a:gd name="T35" fmla="*/ 713 h 1443"/>
              <a:gd name="T36" fmla="*/ 395 w 865"/>
              <a:gd name="T37" fmla="*/ 721 h 1443"/>
              <a:gd name="T38" fmla="*/ 385 w 865"/>
              <a:gd name="T39" fmla="*/ 706 h 1443"/>
              <a:gd name="T40" fmla="*/ 390 w 865"/>
              <a:gd name="T41" fmla="*/ 682 h 1443"/>
              <a:gd name="T42" fmla="*/ 415 w 865"/>
              <a:gd name="T43" fmla="*/ 643 h 1443"/>
              <a:gd name="T44" fmla="*/ 433 w 865"/>
              <a:gd name="T45" fmla="*/ 632 h 1443"/>
              <a:gd name="T46" fmla="*/ 422 w 865"/>
              <a:gd name="T47" fmla="*/ 618 h 1443"/>
              <a:gd name="T48" fmla="*/ 416 w 865"/>
              <a:gd name="T49" fmla="*/ 580 h 1443"/>
              <a:gd name="T50" fmla="*/ 194 w 865"/>
              <a:gd name="T51" fmla="*/ 248 h 1443"/>
              <a:gd name="T52" fmla="*/ 246 w 865"/>
              <a:gd name="T53" fmla="*/ 56 h 1443"/>
              <a:gd name="T54" fmla="*/ 41 w 865"/>
              <a:gd name="T55" fmla="*/ 0 h 1443"/>
              <a:gd name="T56" fmla="*/ 35 w 865"/>
              <a:gd name="T57" fmla="*/ 11 h 1443"/>
              <a:gd name="T58" fmla="*/ 0 w 865"/>
              <a:gd name="T59" fmla="*/ 96 h 1443"/>
              <a:gd name="T60" fmla="*/ 15 w 865"/>
              <a:gd name="T61" fmla="*/ 146 h 1443"/>
              <a:gd name="T62" fmla="*/ 15 w 865"/>
              <a:gd name="T63" fmla="*/ 146 h 14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5"/>
              <a:gd name="T97" fmla="*/ 0 h 1443"/>
              <a:gd name="T98" fmla="*/ 865 w 865"/>
              <a:gd name="T99" fmla="*/ 1443 h 14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5" h="1443">
                <a:moveTo>
                  <a:pt x="29" y="293"/>
                </a:moveTo>
                <a:lnTo>
                  <a:pt x="4" y="405"/>
                </a:lnTo>
                <a:lnTo>
                  <a:pt x="87" y="586"/>
                </a:lnTo>
                <a:lnTo>
                  <a:pt x="103" y="574"/>
                </a:lnTo>
                <a:lnTo>
                  <a:pt x="129" y="650"/>
                </a:lnTo>
                <a:lnTo>
                  <a:pt x="87" y="597"/>
                </a:lnTo>
                <a:lnTo>
                  <a:pt x="78" y="681"/>
                </a:lnTo>
                <a:lnTo>
                  <a:pt x="125" y="732"/>
                </a:lnTo>
                <a:lnTo>
                  <a:pt x="93" y="803"/>
                </a:lnTo>
                <a:lnTo>
                  <a:pt x="184" y="994"/>
                </a:lnTo>
                <a:lnTo>
                  <a:pt x="164" y="1065"/>
                </a:lnTo>
                <a:lnTo>
                  <a:pt x="283" y="1120"/>
                </a:lnTo>
                <a:lnTo>
                  <a:pt x="327" y="1177"/>
                </a:lnTo>
                <a:lnTo>
                  <a:pt x="378" y="1196"/>
                </a:lnTo>
                <a:lnTo>
                  <a:pt x="378" y="1230"/>
                </a:lnTo>
                <a:lnTo>
                  <a:pt x="411" y="1238"/>
                </a:lnTo>
                <a:lnTo>
                  <a:pt x="481" y="1348"/>
                </a:lnTo>
                <a:lnTo>
                  <a:pt x="481" y="1426"/>
                </a:lnTo>
                <a:lnTo>
                  <a:pt x="789" y="1443"/>
                </a:lnTo>
                <a:lnTo>
                  <a:pt x="770" y="1413"/>
                </a:lnTo>
                <a:lnTo>
                  <a:pt x="779" y="1365"/>
                </a:lnTo>
                <a:lnTo>
                  <a:pt x="829" y="1287"/>
                </a:lnTo>
                <a:lnTo>
                  <a:pt x="865" y="1264"/>
                </a:lnTo>
                <a:lnTo>
                  <a:pt x="844" y="1236"/>
                </a:lnTo>
                <a:lnTo>
                  <a:pt x="831" y="1160"/>
                </a:lnTo>
                <a:lnTo>
                  <a:pt x="388" y="497"/>
                </a:lnTo>
                <a:lnTo>
                  <a:pt x="492" y="113"/>
                </a:lnTo>
                <a:lnTo>
                  <a:pt x="82" y="0"/>
                </a:lnTo>
                <a:lnTo>
                  <a:pt x="70" y="23"/>
                </a:lnTo>
                <a:lnTo>
                  <a:pt x="0" y="192"/>
                </a:lnTo>
                <a:lnTo>
                  <a:pt x="29" y="2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941"/>
          <p:cNvSpPr>
            <a:spLocks/>
          </p:cNvSpPr>
          <p:nvPr/>
        </p:nvSpPr>
        <p:spPr bwMode="auto">
          <a:xfrm>
            <a:off x="2373299" y="2733404"/>
            <a:ext cx="772046" cy="1283863"/>
          </a:xfrm>
          <a:custGeom>
            <a:avLst/>
            <a:gdLst>
              <a:gd name="T0" fmla="*/ 0 w 696"/>
              <a:gd name="T1" fmla="*/ 192 h 1047"/>
              <a:gd name="T2" fmla="*/ 221 w 696"/>
              <a:gd name="T3" fmla="*/ 523 h 1047"/>
              <a:gd name="T4" fmla="*/ 229 w 696"/>
              <a:gd name="T5" fmla="*/ 452 h 1047"/>
              <a:gd name="T6" fmla="*/ 241 w 696"/>
              <a:gd name="T7" fmla="*/ 448 h 1047"/>
              <a:gd name="T8" fmla="*/ 263 w 696"/>
              <a:gd name="T9" fmla="*/ 460 h 1047"/>
              <a:gd name="T10" fmla="*/ 281 w 696"/>
              <a:gd name="T11" fmla="*/ 398 h 1047"/>
              <a:gd name="T12" fmla="*/ 348 w 696"/>
              <a:gd name="T13" fmla="*/ 66 h 1047"/>
              <a:gd name="T14" fmla="*/ 198 w 696"/>
              <a:gd name="T15" fmla="*/ 35 h 1047"/>
              <a:gd name="T16" fmla="*/ 52 w 696"/>
              <a:gd name="T17" fmla="*/ 0 h 1047"/>
              <a:gd name="T18" fmla="*/ 0 w 696"/>
              <a:gd name="T19" fmla="*/ 192 h 1047"/>
              <a:gd name="T20" fmla="*/ 0 w 696"/>
              <a:gd name="T21" fmla="*/ 192 h 10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6"/>
              <a:gd name="T34" fmla="*/ 0 h 1047"/>
              <a:gd name="T35" fmla="*/ 696 w 696"/>
              <a:gd name="T36" fmla="*/ 1047 h 10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6" h="1047">
                <a:moveTo>
                  <a:pt x="0" y="384"/>
                </a:moveTo>
                <a:lnTo>
                  <a:pt x="443" y="1047"/>
                </a:lnTo>
                <a:lnTo>
                  <a:pt x="458" y="904"/>
                </a:lnTo>
                <a:lnTo>
                  <a:pt x="483" y="897"/>
                </a:lnTo>
                <a:lnTo>
                  <a:pt x="525" y="921"/>
                </a:lnTo>
                <a:lnTo>
                  <a:pt x="561" y="796"/>
                </a:lnTo>
                <a:lnTo>
                  <a:pt x="696" y="133"/>
                </a:lnTo>
                <a:lnTo>
                  <a:pt x="397" y="70"/>
                </a:lnTo>
                <a:lnTo>
                  <a:pt x="104" y="0"/>
                </a:lnTo>
                <a:lnTo>
                  <a:pt x="0" y="3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942"/>
          <p:cNvSpPr>
            <a:spLocks/>
          </p:cNvSpPr>
          <p:nvPr/>
        </p:nvSpPr>
        <p:spPr bwMode="auto">
          <a:xfrm>
            <a:off x="2815238" y="1704390"/>
            <a:ext cx="726235" cy="1259821"/>
          </a:xfrm>
          <a:custGeom>
            <a:avLst/>
            <a:gdLst>
              <a:gd name="T0" fmla="*/ 0 w 654"/>
              <a:gd name="T1" fmla="*/ 454 h 1027"/>
              <a:gd name="T2" fmla="*/ 26 w 654"/>
              <a:gd name="T3" fmla="*/ 346 h 1027"/>
              <a:gd name="T4" fmla="*/ 40 w 654"/>
              <a:gd name="T5" fmla="*/ 316 h 1027"/>
              <a:gd name="T6" fmla="*/ 28 w 654"/>
              <a:gd name="T7" fmla="*/ 302 h 1027"/>
              <a:gd name="T8" fmla="*/ 31 w 654"/>
              <a:gd name="T9" fmla="*/ 289 h 1027"/>
              <a:gd name="T10" fmla="*/ 51 w 654"/>
              <a:gd name="T11" fmla="*/ 271 h 1027"/>
              <a:gd name="T12" fmla="*/ 84 w 654"/>
              <a:gd name="T13" fmla="*/ 222 h 1027"/>
              <a:gd name="T14" fmla="*/ 73 w 654"/>
              <a:gd name="T15" fmla="*/ 206 h 1027"/>
              <a:gd name="T16" fmla="*/ 68 w 654"/>
              <a:gd name="T17" fmla="*/ 194 h 1027"/>
              <a:gd name="T18" fmla="*/ 70 w 654"/>
              <a:gd name="T19" fmla="*/ 166 h 1027"/>
              <a:gd name="T20" fmla="*/ 109 w 654"/>
              <a:gd name="T21" fmla="*/ 0 h 1027"/>
              <a:gd name="T22" fmla="*/ 152 w 654"/>
              <a:gd name="T23" fmla="*/ 9 h 1027"/>
              <a:gd name="T24" fmla="*/ 138 w 654"/>
              <a:gd name="T25" fmla="*/ 74 h 1027"/>
              <a:gd name="T26" fmla="*/ 148 w 654"/>
              <a:gd name="T27" fmla="*/ 97 h 1027"/>
              <a:gd name="T28" fmla="*/ 149 w 654"/>
              <a:gd name="T29" fmla="*/ 111 h 1027"/>
              <a:gd name="T30" fmla="*/ 144 w 654"/>
              <a:gd name="T31" fmla="*/ 114 h 1027"/>
              <a:gd name="T32" fmla="*/ 160 w 654"/>
              <a:gd name="T33" fmla="*/ 129 h 1027"/>
              <a:gd name="T34" fmla="*/ 177 w 654"/>
              <a:gd name="T35" fmla="*/ 171 h 1027"/>
              <a:gd name="T36" fmla="*/ 182 w 654"/>
              <a:gd name="T37" fmla="*/ 208 h 1027"/>
              <a:gd name="T38" fmla="*/ 185 w 654"/>
              <a:gd name="T39" fmla="*/ 228 h 1027"/>
              <a:gd name="T40" fmla="*/ 173 w 654"/>
              <a:gd name="T41" fmla="*/ 247 h 1027"/>
              <a:gd name="T42" fmla="*/ 181 w 654"/>
              <a:gd name="T43" fmla="*/ 256 h 1027"/>
              <a:gd name="T44" fmla="*/ 204 w 654"/>
              <a:gd name="T45" fmla="*/ 243 h 1027"/>
              <a:gd name="T46" fmla="*/ 219 w 654"/>
              <a:gd name="T47" fmla="*/ 309 h 1027"/>
              <a:gd name="T48" fmla="*/ 230 w 654"/>
              <a:gd name="T49" fmla="*/ 313 h 1027"/>
              <a:gd name="T50" fmla="*/ 232 w 654"/>
              <a:gd name="T51" fmla="*/ 332 h 1027"/>
              <a:gd name="T52" fmla="*/ 262 w 654"/>
              <a:gd name="T53" fmla="*/ 339 h 1027"/>
              <a:gd name="T54" fmla="*/ 308 w 654"/>
              <a:gd name="T55" fmla="*/ 339 h 1027"/>
              <a:gd name="T56" fmla="*/ 327 w 654"/>
              <a:gd name="T57" fmla="*/ 348 h 1027"/>
              <a:gd name="T58" fmla="*/ 300 w 654"/>
              <a:gd name="T59" fmla="*/ 513 h 1027"/>
              <a:gd name="T60" fmla="*/ 150 w 654"/>
              <a:gd name="T61" fmla="*/ 486 h 1027"/>
              <a:gd name="T62" fmla="*/ 0 w 654"/>
              <a:gd name="T63" fmla="*/ 454 h 1027"/>
              <a:gd name="T64" fmla="*/ 0 w 654"/>
              <a:gd name="T65" fmla="*/ 454 h 10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4"/>
              <a:gd name="T100" fmla="*/ 0 h 1027"/>
              <a:gd name="T101" fmla="*/ 654 w 654"/>
              <a:gd name="T102" fmla="*/ 1027 h 10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4" h="1027">
                <a:moveTo>
                  <a:pt x="0" y="909"/>
                </a:moveTo>
                <a:lnTo>
                  <a:pt x="53" y="692"/>
                </a:lnTo>
                <a:lnTo>
                  <a:pt x="80" y="633"/>
                </a:lnTo>
                <a:lnTo>
                  <a:pt x="57" y="605"/>
                </a:lnTo>
                <a:lnTo>
                  <a:pt x="63" y="578"/>
                </a:lnTo>
                <a:lnTo>
                  <a:pt x="103" y="542"/>
                </a:lnTo>
                <a:lnTo>
                  <a:pt x="168" y="445"/>
                </a:lnTo>
                <a:lnTo>
                  <a:pt x="145" y="413"/>
                </a:lnTo>
                <a:lnTo>
                  <a:pt x="135" y="388"/>
                </a:lnTo>
                <a:lnTo>
                  <a:pt x="139" y="333"/>
                </a:lnTo>
                <a:lnTo>
                  <a:pt x="219" y="0"/>
                </a:lnTo>
                <a:lnTo>
                  <a:pt x="304" y="19"/>
                </a:lnTo>
                <a:lnTo>
                  <a:pt x="276" y="149"/>
                </a:lnTo>
                <a:lnTo>
                  <a:pt x="295" y="194"/>
                </a:lnTo>
                <a:lnTo>
                  <a:pt x="297" y="223"/>
                </a:lnTo>
                <a:lnTo>
                  <a:pt x="287" y="228"/>
                </a:lnTo>
                <a:lnTo>
                  <a:pt x="320" y="259"/>
                </a:lnTo>
                <a:lnTo>
                  <a:pt x="354" y="342"/>
                </a:lnTo>
                <a:lnTo>
                  <a:pt x="365" y="417"/>
                </a:lnTo>
                <a:lnTo>
                  <a:pt x="371" y="457"/>
                </a:lnTo>
                <a:lnTo>
                  <a:pt x="346" y="495"/>
                </a:lnTo>
                <a:lnTo>
                  <a:pt x="363" y="512"/>
                </a:lnTo>
                <a:lnTo>
                  <a:pt x="409" y="487"/>
                </a:lnTo>
                <a:lnTo>
                  <a:pt x="439" y="618"/>
                </a:lnTo>
                <a:lnTo>
                  <a:pt x="460" y="626"/>
                </a:lnTo>
                <a:lnTo>
                  <a:pt x="464" y="664"/>
                </a:lnTo>
                <a:lnTo>
                  <a:pt x="523" y="679"/>
                </a:lnTo>
                <a:lnTo>
                  <a:pt x="616" y="679"/>
                </a:lnTo>
                <a:lnTo>
                  <a:pt x="654" y="696"/>
                </a:lnTo>
                <a:lnTo>
                  <a:pt x="599" y="1027"/>
                </a:lnTo>
                <a:lnTo>
                  <a:pt x="299" y="972"/>
                </a:lnTo>
                <a:lnTo>
                  <a:pt x="0" y="9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943"/>
          <p:cNvSpPr>
            <a:spLocks/>
          </p:cNvSpPr>
          <p:nvPr/>
        </p:nvSpPr>
        <p:spPr bwMode="auto">
          <a:xfrm>
            <a:off x="3119744" y="1726028"/>
            <a:ext cx="1240932" cy="849898"/>
          </a:xfrm>
          <a:custGeom>
            <a:avLst/>
            <a:gdLst>
              <a:gd name="T0" fmla="*/ 9 w 1118"/>
              <a:gd name="T1" fmla="*/ 87 h 692"/>
              <a:gd name="T2" fmla="*/ 10 w 1118"/>
              <a:gd name="T3" fmla="*/ 102 h 692"/>
              <a:gd name="T4" fmla="*/ 5 w 1118"/>
              <a:gd name="T5" fmla="*/ 104 h 692"/>
              <a:gd name="T6" fmla="*/ 22 w 1118"/>
              <a:gd name="T7" fmla="*/ 120 h 692"/>
              <a:gd name="T8" fmla="*/ 39 w 1118"/>
              <a:gd name="T9" fmla="*/ 162 h 692"/>
              <a:gd name="T10" fmla="*/ 44 w 1118"/>
              <a:gd name="T11" fmla="*/ 199 h 692"/>
              <a:gd name="T12" fmla="*/ 47 w 1118"/>
              <a:gd name="T13" fmla="*/ 219 h 692"/>
              <a:gd name="T14" fmla="*/ 35 w 1118"/>
              <a:gd name="T15" fmla="*/ 238 h 692"/>
              <a:gd name="T16" fmla="*/ 43 w 1118"/>
              <a:gd name="T17" fmla="*/ 246 h 692"/>
              <a:gd name="T18" fmla="*/ 67 w 1118"/>
              <a:gd name="T19" fmla="*/ 234 h 692"/>
              <a:gd name="T20" fmla="*/ 81 w 1118"/>
              <a:gd name="T21" fmla="*/ 300 h 692"/>
              <a:gd name="T22" fmla="*/ 92 w 1118"/>
              <a:gd name="T23" fmla="*/ 304 h 692"/>
              <a:gd name="T24" fmla="*/ 94 w 1118"/>
              <a:gd name="T25" fmla="*/ 323 h 692"/>
              <a:gd name="T26" fmla="*/ 102 w 1118"/>
              <a:gd name="T27" fmla="*/ 331 h 692"/>
              <a:gd name="T28" fmla="*/ 123 w 1118"/>
              <a:gd name="T29" fmla="*/ 330 h 692"/>
              <a:gd name="T30" fmla="*/ 170 w 1118"/>
              <a:gd name="T31" fmla="*/ 330 h 692"/>
              <a:gd name="T32" fmla="*/ 189 w 1118"/>
              <a:gd name="T33" fmla="*/ 339 h 692"/>
              <a:gd name="T34" fmla="*/ 195 w 1118"/>
              <a:gd name="T35" fmla="*/ 305 h 692"/>
              <a:gd name="T36" fmla="*/ 347 w 1118"/>
              <a:gd name="T37" fmla="*/ 327 h 692"/>
              <a:gd name="T38" fmla="*/ 534 w 1118"/>
              <a:gd name="T39" fmla="*/ 346 h 692"/>
              <a:gd name="T40" fmla="*/ 540 w 1118"/>
              <a:gd name="T41" fmla="*/ 284 h 692"/>
              <a:gd name="T42" fmla="*/ 559 w 1118"/>
              <a:gd name="T43" fmla="*/ 81 h 692"/>
              <a:gd name="T44" fmla="*/ 311 w 1118"/>
              <a:gd name="T45" fmla="*/ 52 h 692"/>
              <a:gd name="T46" fmla="*/ 188 w 1118"/>
              <a:gd name="T47" fmla="*/ 34 h 692"/>
              <a:gd name="T48" fmla="*/ 14 w 1118"/>
              <a:gd name="T49" fmla="*/ 0 h 692"/>
              <a:gd name="T50" fmla="*/ 0 w 1118"/>
              <a:gd name="T51" fmla="*/ 65 h 692"/>
              <a:gd name="T52" fmla="*/ 9 w 1118"/>
              <a:gd name="T53" fmla="*/ 87 h 692"/>
              <a:gd name="T54" fmla="*/ 9 w 1118"/>
              <a:gd name="T55" fmla="*/ 87 h 6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18"/>
              <a:gd name="T85" fmla="*/ 0 h 692"/>
              <a:gd name="T86" fmla="*/ 1118 w 1118"/>
              <a:gd name="T87" fmla="*/ 692 h 6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18" h="692">
                <a:moveTo>
                  <a:pt x="19" y="175"/>
                </a:moveTo>
                <a:lnTo>
                  <a:pt x="21" y="204"/>
                </a:lnTo>
                <a:lnTo>
                  <a:pt x="11" y="209"/>
                </a:lnTo>
                <a:lnTo>
                  <a:pt x="44" y="240"/>
                </a:lnTo>
                <a:lnTo>
                  <a:pt x="78" y="323"/>
                </a:lnTo>
                <a:lnTo>
                  <a:pt x="89" y="398"/>
                </a:lnTo>
                <a:lnTo>
                  <a:pt x="95" y="438"/>
                </a:lnTo>
                <a:lnTo>
                  <a:pt x="70" y="476"/>
                </a:lnTo>
                <a:lnTo>
                  <a:pt x="87" y="493"/>
                </a:lnTo>
                <a:lnTo>
                  <a:pt x="133" y="468"/>
                </a:lnTo>
                <a:lnTo>
                  <a:pt x="163" y="599"/>
                </a:lnTo>
                <a:lnTo>
                  <a:pt x="184" y="607"/>
                </a:lnTo>
                <a:lnTo>
                  <a:pt x="188" y="645"/>
                </a:lnTo>
                <a:lnTo>
                  <a:pt x="205" y="662"/>
                </a:lnTo>
                <a:lnTo>
                  <a:pt x="247" y="660"/>
                </a:lnTo>
                <a:lnTo>
                  <a:pt x="340" y="660"/>
                </a:lnTo>
                <a:lnTo>
                  <a:pt x="378" y="677"/>
                </a:lnTo>
                <a:lnTo>
                  <a:pt x="390" y="609"/>
                </a:lnTo>
                <a:lnTo>
                  <a:pt x="694" y="654"/>
                </a:lnTo>
                <a:lnTo>
                  <a:pt x="1068" y="692"/>
                </a:lnTo>
                <a:lnTo>
                  <a:pt x="1080" y="567"/>
                </a:lnTo>
                <a:lnTo>
                  <a:pt x="1118" y="162"/>
                </a:lnTo>
                <a:lnTo>
                  <a:pt x="622" y="105"/>
                </a:lnTo>
                <a:lnTo>
                  <a:pt x="376" y="67"/>
                </a:lnTo>
                <a:lnTo>
                  <a:pt x="28" y="0"/>
                </a:lnTo>
                <a:lnTo>
                  <a:pt x="0" y="130"/>
                </a:lnTo>
                <a:lnTo>
                  <a:pt x="19" y="17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944"/>
          <p:cNvSpPr>
            <a:spLocks/>
          </p:cNvSpPr>
          <p:nvPr/>
        </p:nvSpPr>
        <p:spPr bwMode="auto">
          <a:xfrm>
            <a:off x="2765385" y="3710726"/>
            <a:ext cx="827288" cy="1031418"/>
          </a:xfrm>
          <a:custGeom>
            <a:avLst/>
            <a:gdLst>
              <a:gd name="T0" fmla="*/ 24 w 746"/>
              <a:gd name="T1" fmla="*/ 267 h 840"/>
              <a:gd name="T2" fmla="*/ 14 w 746"/>
              <a:gd name="T3" fmla="*/ 252 h 840"/>
              <a:gd name="T4" fmla="*/ 19 w 746"/>
              <a:gd name="T5" fmla="*/ 228 h 840"/>
              <a:gd name="T6" fmla="*/ 44 w 746"/>
              <a:gd name="T7" fmla="*/ 189 h 840"/>
              <a:gd name="T8" fmla="*/ 62 w 746"/>
              <a:gd name="T9" fmla="*/ 178 h 840"/>
              <a:gd name="T10" fmla="*/ 51 w 746"/>
              <a:gd name="T11" fmla="*/ 164 h 840"/>
              <a:gd name="T12" fmla="*/ 45 w 746"/>
              <a:gd name="T13" fmla="*/ 125 h 840"/>
              <a:gd name="T14" fmla="*/ 52 w 746"/>
              <a:gd name="T15" fmla="*/ 54 h 840"/>
              <a:gd name="T16" fmla="*/ 65 w 746"/>
              <a:gd name="T17" fmla="*/ 51 h 840"/>
              <a:gd name="T18" fmla="*/ 86 w 746"/>
              <a:gd name="T19" fmla="*/ 62 h 840"/>
              <a:gd name="T20" fmla="*/ 104 w 746"/>
              <a:gd name="T21" fmla="*/ 0 h 840"/>
              <a:gd name="T22" fmla="*/ 372 w 746"/>
              <a:gd name="T23" fmla="*/ 45 h 840"/>
              <a:gd name="T24" fmla="*/ 316 w 746"/>
              <a:gd name="T25" fmla="*/ 420 h 840"/>
              <a:gd name="T26" fmla="*/ 233 w 746"/>
              <a:gd name="T27" fmla="*/ 409 h 840"/>
              <a:gd name="T28" fmla="*/ 183 w 746"/>
              <a:gd name="T29" fmla="*/ 395 h 840"/>
              <a:gd name="T30" fmla="*/ 77 w 746"/>
              <a:gd name="T31" fmla="*/ 353 h 840"/>
              <a:gd name="T32" fmla="*/ 0 w 746"/>
              <a:gd name="T33" fmla="*/ 288 h 840"/>
              <a:gd name="T34" fmla="*/ 24 w 746"/>
              <a:gd name="T35" fmla="*/ 267 h 840"/>
              <a:gd name="T36" fmla="*/ 24 w 746"/>
              <a:gd name="T37" fmla="*/ 267 h 8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6"/>
              <a:gd name="T58" fmla="*/ 0 h 840"/>
              <a:gd name="T59" fmla="*/ 746 w 746"/>
              <a:gd name="T60" fmla="*/ 840 h 8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6" h="840">
                <a:moveTo>
                  <a:pt x="48" y="534"/>
                </a:moveTo>
                <a:lnTo>
                  <a:pt x="29" y="504"/>
                </a:lnTo>
                <a:lnTo>
                  <a:pt x="38" y="456"/>
                </a:lnTo>
                <a:lnTo>
                  <a:pt x="88" y="378"/>
                </a:lnTo>
                <a:lnTo>
                  <a:pt x="124" y="355"/>
                </a:lnTo>
                <a:lnTo>
                  <a:pt x="103" y="327"/>
                </a:lnTo>
                <a:lnTo>
                  <a:pt x="90" y="251"/>
                </a:lnTo>
                <a:lnTo>
                  <a:pt x="105" y="108"/>
                </a:lnTo>
                <a:lnTo>
                  <a:pt x="130" y="101"/>
                </a:lnTo>
                <a:lnTo>
                  <a:pt x="172" y="125"/>
                </a:lnTo>
                <a:lnTo>
                  <a:pt x="208" y="0"/>
                </a:lnTo>
                <a:lnTo>
                  <a:pt x="746" y="89"/>
                </a:lnTo>
                <a:lnTo>
                  <a:pt x="634" y="840"/>
                </a:lnTo>
                <a:lnTo>
                  <a:pt x="468" y="817"/>
                </a:lnTo>
                <a:lnTo>
                  <a:pt x="366" y="789"/>
                </a:lnTo>
                <a:lnTo>
                  <a:pt x="154" y="705"/>
                </a:lnTo>
                <a:lnTo>
                  <a:pt x="0" y="576"/>
                </a:lnTo>
                <a:lnTo>
                  <a:pt x="48" y="5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945"/>
          <p:cNvSpPr>
            <a:spLocks/>
          </p:cNvSpPr>
          <p:nvPr/>
        </p:nvSpPr>
        <p:spPr bwMode="auto">
          <a:xfrm>
            <a:off x="3452546" y="2472544"/>
            <a:ext cx="854235" cy="762143"/>
          </a:xfrm>
          <a:custGeom>
            <a:avLst/>
            <a:gdLst>
              <a:gd name="T0" fmla="*/ 0 w 770"/>
              <a:gd name="T1" fmla="*/ 265 h 619"/>
              <a:gd name="T2" fmla="*/ 46 w 770"/>
              <a:gd name="T3" fmla="*/ 0 h 619"/>
              <a:gd name="T4" fmla="*/ 198 w 770"/>
              <a:gd name="T5" fmla="*/ 23 h 619"/>
              <a:gd name="T6" fmla="*/ 385 w 770"/>
              <a:gd name="T7" fmla="*/ 42 h 619"/>
              <a:gd name="T8" fmla="*/ 372 w 770"/>
              <a:gd name="T9" fmla="*/ 176 h 619"/>
              <a:gd name="T10" fmla="*/ 360 w 770"/>
              <a:gd name="T11" fmla="*/ 310 h 619"/>
              <a:gd name="T12" fmla="*/ 104 w 770"/>
              <a:gd name="T13" fmla="*/ 281 h 619"/>
              <a:gd name="T14" fmla="*/ 0 w 770"/>
              <a:gd name="T15" fmla="*/ 265 h 619"/>
              <a:gd name="T16" fmla="*/ 0 w 770"/>
              <a:gd name="T17" fmla="*/ 265 h 6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0"/>
              <a:gd name="T28" fmla="*/ 0 h 619"/>
              <a:gd name="T29" fmla="*/ 770 w 770"/>
              <a:gd name="T30" fmla="*/ 619 h 6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0" h="619">
                <a:moveTo>
                  <a:pt x="0" y="530"/>
                </a:moveTo>
                <a:lnTo>
                  <a:pt x="92" y="0"/>
                </a:lnTo>
                <a:lnTo>
                  <a:pt x="396" y="45"/>
                </a:lnTo>
                <a:lnTo>
                  <a:pt x="770" y="83"/>
                </a:lnTo>
                <a:lnTo>
                  <a:pt x="744" y="351"/>
                </a:lnTo>
                <a:lnTo>
                  <a:pt x="719" y="619"/>
                </a:lnTo>
                <a:lnTo>
                  <a:pt x="208" y="562"/>
                </a:lnTo>
                <a:lnTo>
                  <a:pt x="0" y="53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946"/>
          <p:cNvSpPr>
            <a:spLocks/>
          </p:cNvSpPr>
          <p:nvPr/>
        </p:nvSpPr>
        <p:spPr bwMode="auto">
          <a:xfrm>
            <a:off x="3592673" y="3164964"/>
            <a:ext cx="885224" cy="752527"/>
          </a:xfrm>
          <a:custGeom>
            <a:avLst/>
            <a:gdLst>
              <a:gd name="T0" fmla="*/ 40 w 796"/>
              <a:gd name="T1" fmla="*/ 0 h 612"/>
              <a:gd name="T2" fmla="*/ 296 w 796"/>
              <a:gd name="T3" fmla="*/ 28 h 612"/>
              <a:gd name="T4" fmla="*/ 399 w 796"/>
              <a:gd name="T5" fmla="*/ 37 h 612"/>
              <a:gd name="T6" fmla="*/ 395 w 796"/>
              <a:gd name="T7" fmla="*/ 103 h 612"/>
              <a:gd name="T8" fmla="*/ 381 w 796"/>
              <a:gd name="T9" fmla="*/ 306 h 612"/>
              <a:gd name="T10" fmla="*/ 329 w 796"/>
              <a:gd name="T11" fmla="*/ 303 h 612"/>
              <a:gd name="T12" fmla="*/ 166 w 796"/>
              <a:gd name="T13" fmla="*/ 288 h 612"/>
              <a:gd name="T14" fmla="*/ 0 w 796"/>
              <a:gd name="T15" fmla="*/ 267 h 612"/>
              <a:gd name="T16" fmla="*/ 40 w 796"/>
              <a:gd name="T17" fmla="*/ 0 h 612"/>
              <a:gd name="T18" fmla="*/ 40 w 796"/>
              <a:gd name="T19" fmla="*/ 0 h 6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6"/>
              <a:gd name="T31" fmla="*/ 0 h 612"/>
              <a:gd name="T32" fmla="*/ 796 w 796"/>
              <a:gd name="T33" fmla="*/ 612 h 6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6" h="612">
                <a:moveTo>
                  <a:pt x="80" y="0"/>
                </a:moveTo>
                <a:lnTo>
                  <a:pt x="591" y="57"/>
                </a:lnTo>
                <a:lnTo>
                  <a:pt x="796" y="74"/>
                </a:lnTo>
                <a:lnTo>
                  <a:pt x="789" y="207"/>
                </a:lnTo>
                <a:lnTo>
                  <a:pt x="760" y="612"/>
                </a:lnTo>
                <a:lnTo>
                  <a:pt x="656" y="605"/>
                </a:lnTo>
                <a:lnTo>
                  <a:pt x="331" y="576"/>
                </a:lnTo>
                <a:lnTo>
                  <a:pt x="0" y="534"/>
                </a:lnTo>
                <a:lnTo>
                  <a:pt x="8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947"/>
          <p:cNvSpPr>
            <a:spLocks/>
          </p:cNvSpPr>
          <p:nvPr/>
        </p:nvSpPr>
        <p:spPr bwMode="auto">
          <a:xfrm>
            <a:off x="3467367" y="3821321"/>
            <a:ext cx="852888" cy="937653"/>
          </a:xfrm>
          <a:custGeom>
            <a:avLst/>
            <a:gdLst>
              <a:gd name="T0" fmla="*/ 48 w 768"/>
              <a:gd name="T1" fmla="*/ 382 h 764"/>
              <a:gd name="T2" fmla="*/ 53 w 768"/>
              <a:gd name="T3" fmla="*/ 354 h 764"/>
              <a:gd name="T4" fmla="*/ 149 w 768"/>
              <a:gd name="T5" fmla="*/ 366 h 764"/>
              <a:gd name="T6" fmla="*/ 145 w 768"/>
              <a:gd name="T7" fmla="*/ 352 h 764"/>
              <a:gd name="T8" fmla="*/ 353 w 768"/>
              <a:gd name="T9" fmla="*/ 371 h 764"/>
              <a:gd name="T10" fmla="*/ 384 w 768"/>
              <a:gd name="T11" fmla="*/ 36 h 764"/>
              <a:gd name="T12" fmla="*/ 221 w 768"/>
              <a:gd name="T13" fmla="*/ 21 h 764"/>
              <a:gd name="T14" fmla="*/ 56 w 768"/>
              <a:gd name="T15" fmla="*/ 0 h 764"/>
              <a:gd name="T16" fmla="*/ 0 w 768"/>
              <a:gd name="T17" fmla="*/ 376 h 764"/>
              <a:gd name="T18" fmla="*/ 48 w 768"/>
              <a:gd name="T19" fmla="*/ 382 h 764"/>
              <a:gd name="T20" fmla="*/ 48 w 768"/>
              <a:gd name="T21" fmla="*/ 382 h 7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764"/>
              <a:gd name="T35" fmla="*/ 768 w 768"/>
              <a:gd name="T36" fmla="*/ 764 h 7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764">
                <a:moveTo>
                  <a:pt x="97" y="764"/>
                </a:moveTo>
                <a:lnTo>
                  <a:pt x="106" y="707"/>
                </a:lnTo>
                <a:lnTo>
                  <a:pt x="298" y="732"/>
                </a:lnTo>
                <a:lnTo>
                  <a:pt x="290" y="704"/>
                </a:lnTo>
                <a:lnTo>
                  <a:pt x="705" y="742"/>
                </a:lnTo>
                <a:lnTo>
                  <a:pt x="768" y="71"/>
                </a:lnTo>
                <a:lnTo>
                  <a:pt x="443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948"/>
          <p:cNvSpPr>
            <a:spLocks/>
          </p:cNvSpPr>
          <p:nvPr/>
        </p:nvSpPr>
        <p:spPr bwMode="auto">
          <a:xfrm>
            <a:off x="3792084" y="3993225"/>
            <a:ext cx="1694996" cy="1765913"/>
          </a:xfrm>
          <a:custGeom>
            <a:avLst/>
            <a:gdLst>
              <a:gd name="T0" fmla="*/ 0 w 1527"/>
              <a:gd name="T1" fmla="*/ 281 h 1439"/>
              <a:gd name="T2" fmla="*/ 207 w 1527"/>
              <a:gd name="T3" fmla="*/ 300 h 1439"/>
              <a:gd name="T4" fmla="*/ 236 w 1527"/>
              <a:gd name="T5" fmla="*/ 0 h 1439"/>
              <a:gd name="T6" fmla="*/ 401 w 1527"/>
              <a:gd name="T7" fmla="*/ 9 h 1439"/>
              <a:gd name="T8" fmla="*/ 395 w 1527"/>
              <a:gd name="T9" fmla="*/ 138 h 1439"/>
              <a:gd name="T10" fmla="*/ 412 w 1527"/>
              <a:gd name="T11" fmla="*/ 152 h 1439"/>
              <a:gd name="T12" fmla="*/ 427 w 1527"/>
              <a:gd name="T13" fmla="*/ 152 h 1439"/>
              <a:gd name="T14" fmla="*/ 439 w 1527"/>
              <a:gd name="T15" fmla="*/ 164 h 1439"/>
              <a:gd name="T16" fmla="*/ 464 w 1527"/>
              <a:gd name="T17" fmla="*/ 170 h 1439"/>
              <a:gd name="T18" fmla="*/ 514 w 1527"/>
              <a:gd name="T19" fmla="*/ 192 h 1439"/>
              <a:gd name="T20" fmla="*/ 523 w 1527"/>
              <a:gd name="T21" fmla="*/ 182 h 1439"/>
              <a:gd name="T22" fmla="*/ 555 w 1527"/>
              <a:gd name="T23" fmla="*/ 201 h 1439"/>
              <a:gd name="T24" fmla="*/ 598 w 1527"/>
              <a:gd name="T25" fmla="*/ 200 h 1439"/>
              <a:gd name="T26" fmla="*/ 627 w 1527"/>
              <a:gd name="T27" fmla="*/ 192 h 1439"/>
              <a:gd name="T28" fmla="*/ 668 w 1527"/>
              <a:gd name="T29" fmla="*/ 184 h 1439"/>
              <a:gd name="T30" fmla="*/ 705 w 1527"/>
              <a:gd name="T31" fmla="*/ 204 h 1439"/>
              <a:gd name="T32" fmla="*/ 711 w 1527"/>
              <a:gd name="T33" fmla="*/ 211 h 1439"/>
              <a:gd name="T34" fmla="*/ 731 w 1527"/>
              <a:gd name="T35" fmla="*/ 211 h 1439"/>
              <a:gd name="T36" fmla="*/ 735 w 1527"/>
              <a:gd name="T37" fmla="*/ 317 h 1439"/>
              <a:gd name="T38" fmla="*/ 763 w 1527"/>
              <a:gd name="T39" fmla="*/ 369 h 1439"/>
              <a:gd name="T40" fmla="*/ 753 w 1527"/>
              <a:gd name="T41" fmla="*/ 410 h 1439"/>
              <a:gd name="T42" fmla="*/ 755 w 1527"/>
              <a:gd name="T43" fmla="*/ 444 h 1439"/>
              <a:gd name="T44" fmla="*/ 742 w 1527"/>
              <a:gd name="T45" fmla="*/ 462 h 1439"/>
              <a:gd name="T46" fmla="*/ 747 w 1527"/>
              <a:gd name="T47" fmla="*/ 467 h 1439"/>
              <a:gd name="T48" fmla="*/ 716 w 1527"/>
              <a:gd name="T49" fmla="*/ 477 h 1439"/>
              <a:gd name="T50" fmla="*/ 691 w 1527"/>
              <a:gd name="T51" fmla="*/ 480 h 1439"/>
              <a:gd name="T52" fmla="*/ 696 w 1527"/>
              <a:gd name="T53" fmla="*/ 462 h 1439"/>
              <a:gd name="T54" fmla="*/ 683 w 1527"/>
              <a:gd name="T55" fmla="*/ 472 h 1439"/>
              <a:gd name="T56" fmla="*/ 683 w 1527"/>
              <a:gd name="T57" fmla="*/ 493 h 1439"/>
              <a:gd name="T58" fmla="*/ 666 w 1527"/>
              <a:gd name="T59" fmla="*/ 515 h 1439"/>
              <a:gd name="T60" fmla="*/ 576 w 1527"/>
              <a:gd name="T61" fmla="*/ 560 h 1439"/>
              <a:gd name="T62" fmla="*/ 548 w 1527"/>
              <a:gd name="T63" fmla="*/ 590 h 1439"/>
              <a:gd name="T64" fmla="*/ 521 w 1527"/>
              <a:gd name="T65" fmla="*/ 654 h 1439"/>
              <a:gd name="T66" fmla="*/ 543 w 1527"/>
              <a:gd name="T67" fmla="*/ 719 h 1439"/>
              <a:gd name="T68" fmla="*/ 522 w 1527"/>
              <a:gd name="T69" fmla="*/ 719 h 1439"/>
              <a:gd name="T70" fmla="*/ 424 w 1527"/>
              <a:gd name="T71" fmla="*/ 685 h 1439"/>
              <a:gd name="T72" fmla="*/ 413 w 1527"/>
              <a:gd name="T73" fmla="*/ 656 h 1439"/>
              <a:gd name="T74" fmla="*/ 403 w 1527"/>
              <a:gd name="T75" fmla="*/ 644 h 1439"/>
              <a:gd name="T76" fmla="*/ 400 w 1527"/>
              <a:gd name="T77" fmla="*/ 606 h 1439"/>
              <a:gd name="T78" fmla="*/ 381 w 1527"/>
              <a:gd name="T79" fmla="*/ 593 h 1439"/>
              <a:gd name="T80" fmla="*/ 329 w 1527"/>
              <a:gd name="T81" fmla="*/ 492 h 1439"/>
              <a:gd name="T82" fmla="*/ 303 w 1527"/>
              <a:gd name="T83" fmla="*/ 473 h 1439"/>
              <a:gd name="T84" fmla="*/ 296 w 1527"/>
              <a:gd name="T85" fmla="*/ 457 h 1439"/>
              <a:gd name="T86" fmla="*/ 219 w 1527"/>
              <a:gd name="T87" fmla="*/ 453 h 1439"/>
              <a:gd name="T88" fmla="*/ 178 w 1527"/>
              <a:gd name="T89" fmla="*/ 501 h 1439"/>
              <a:gd name="T90" fmla="*/ 108 w 1527"/>
              <a:gd name="T91" fmla="*/ 451 h 1439"/>
              <a:gd name="T92" fmla="*/ 87 w 1527"/>
              <a:gd name="T93" fmla="*/ 383 h 1439"/>
              <a:gd name="T94" fmla="*/ 21 w 1527"/>
              <a:gd name="T95" fmla="*/ 319 h 1439"/>
              <a:gd name="T96" fmla="*/ 13 w 1527"/>
              <a:gd name="T97" fmla="*/ 298 h 1439"/>
              <a:gd name="T98" fmla="*/ 4 w 1527"/>
              <a:gd name="T99" fmla="*/ 295 h 1439"/>
              <a:gd name="T100" fmla="*/ 0 w 1527"/>
              <a:gd name="T101" fmla="*/ 281 h 1439"/>
              <a:gd name="T102" fmla="*/ 0 w 1527"/>
              <a:gd name="T103" fmla="*/ 281 h 14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27"/>
              <a:gd name="T157" fmla="*/ 0 h 1439"/>
              <a:gd name="T158" fmla="*/ 1527 w 1527"/>
              <a:gd name="T159" fmla="*/ 1439 h 14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27" h="1439">
                <a:moveTo>
                  <a:pt x="0" y="563"/>
                </a:moveTo>
                <a:lnTo>
                  <a:pt x="415" y="601"/>
                </a:lnTo>
                <a:lnTo>
                  <a:pt x="472" y="0"/>
                </a:lnTo>
                <a:lnTo>
                  <a:pt x="803" y="19"/>
                </a:lnTo>
                <a:lnTo>
                  <a:pt x="791" y="277"/>
                </a:lnTo>
                <a:lnTo>
                  <a:pt x="824" y="304"/>
                </a:lnTo>
                <a:lnTo>
                  <a:pt x="854" y="304"/>
                </a:lnTo>
                <a:lnTo>
                  <a:pt x="879" y="329"/>
                </a:lnTo>
                <a:lnTo>
                  <a:pt x="928" y="340"/>
                </a:lnTo>
                <a:lnTo>
                  <a:pt x="1029" y="384"/>
                </a:lnTo>
                <a:lnTo>
                  <a:pt x="1046" y="365"/>
                </a:lnTo>
                <a:lnTo>
                  <a:pt x="1111" y="403"/>
                </a:lnTo>
                <a:lnTo>
                  <a:pt x="1196" y="401"/>
                </a:lnTo>
                <a:lnTo>
                  <a:pt x="1255" y="384"/>
                </a:lnTo>
                <a:lnTo>
                  <a:pt x="1337" y="369"/>
                </a:lnTo>
                <a:lnTo>
                  <a:pt x="1411" y="409"/>
                </a:lnTo>
                <a:lnTo>
                  <a:pt x="1423" y="422"/>
                </a:lnTo>
                <a:lnTo>
                  <a:pt x="1463" y="422"/>
                </a:lnTo>
                <a:lnTo>
                  <a:pt x="1470" y="635"/>
                </a:lnTo>
                <a:lnTo>
                  <a:pt x="1527" y="739"/>
                </a:lnTo>
                <a:lnTo>
                  <a:pt x="1506" y="821"/>
                </a:lnTo>
                <a:lnTo>
                  <a:pt x="1510" y="889"/>
                </a:lnTo>
                <a:lnTo>
                  <a:pt x="1485" y="924"/>
                </a:lnTo>
                <a:lnTo>
                  <a:pt x="1495" y="935"/>
                </a:lnTo>
                <a:lnTo>
                  <a:pt x="1432" y="954"/>
                </a:lnTo>
                <a:lnTo>
                  <a:pt x="1383" y="960"/>
                </a:lnTo>
                <a:lnTo>
                  <a:pt x="1392" y="924"/>
                </a:lnTo>
                <a:lnTo>
                  <a:pt x="1366" y="945"/>
                </a:lnTo>
                <a:lnTo>
                  <a:pt x="1367" y="986"/>
                </a:lnTo>
                <a:lnTo>
                  <a:pt x="1333" y="1030"/>
                </a:lnTo>
                <a:lnTo>
                  <a:pt x="1153" y="1121"/>
                </a:lnTo>
                <a:lnTo>
                  <a:pt x="1096" y="1180"/>
                </a:lnTo>
                <a:lnTo>
                  <a:pt x="1042" y="1308"/>
                </a:lnTo>
                <a:lnTo>
                  <a:pt x="1086" y="1439"/>
                </a:lnTo>
                <a:lnTo>
                  <a:pt x="1044" y="1439"/>
                </a:lnTo>
                <a:lnTo>
                  <a:pt x="848" y="1370"/>
                </a:lnTo>
                <a:lnTo>
                  <a:pt x="827" y="1313"/>
                </a:lnTo>
                <a:lnTo>
                  <a:pt x="807" y="1289"/>
                </a:lnTo>
                <a:lnTo>
                  <a:pt x="801" y="1213"/>
                </a:lnTo>
                <a:lnTo>
                  <a:pt x="763" y="1186"/>
                </a:lnTo>
                <a:lnTo>
                  <a:pt x="658" y="984"/>
                </a:lnTo>
                <a:lnTo>
                  <a:pt x="607" y="946"/>
                </a:lnTo>
                <a:lnTo>
                  <a:pt x="592" y="914"/>
                </a:lnTo>
                <a:lnTo>
                  <a:pt x="438" y="907"/>
                </a:lnTo>
                <a:lnTo>
                  <a:pt x="356" y="1002"/>
                </a:lnTo>
                <a:lnTo>
                  <a:pt x="217" y="903"/>
                </a:lnTo>
                <a:lnTo>
                  <a:pt x="175" y="766"/>
                </a:lnTo>
                <a:lnTo>
                  <a:pt x="42" y="639"/>
                </a:lnTo>
                <a:lnTo>
                  <a:pt x="27" y="597"/>
                </a:lnTo>
                <a:lnTo>
                  <a:pt x="8" y="591"/>
                </a:lnTo>
                <a:lnTo>
                  <a:pt x="0" y="56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949"/>
          <p:cNvSpPr>
            <a:spLocks/>
          </p:cNvSpPr>
          <p:nvPr/>
        </p:nvSpPr>
        <p:spPr bwMode="auto">
          <a:xfrm>
            <a:off x="4318907" y="1925580"/>
            <a:ext cx="798993" cy="539751"/>
          </a:xfrm>
          <a:custGeom>
            <a:avLst/>
            <a:gdLst>
              <a:gd name="T0" fmla="*/ 19 w 718"/>
              <a:gd name="T1" fmla="*/ 0 h 441"/>
              <a:gd name="T2" fmla="*/ 332 w 718"/>
              <a:gd name="T3" fmla="*/ 16 h 441"/>
              <a:gd name="T4" fmla="*/ 334 w 718"/>
              <a:gd name="T5" fmla="*/ 71 h 441"/>
              <a:gd name="T6" fmla="*/ 349 w 718"/>
              <a:gd name="T7" fmla="*/ 117 h 441"/>
              <a:gd name="T8" fmla="*/ 350 w 718"/>
              <a:gd name="T9" fmla="*/ 174 h 441"/>
              <a:gd name="T10" fmla="*/ 360 w 718"/>
              <a:gd name="T11" fmla="*/ 220 h 441"/>
              <a:gd name="T12" fmla="*/ 170 w 718"/>
              <a:gd name="T13" fmla="*/ 214 h 441"/>
              <a:gd name="T14" fmla="*/ 0 w 718"/>
              <a:gd name="T15" fmla="*/ 202 h 441"/>
              <a:gd name="T16" fmla="*/ 19 w 718"/>
              <a:gd name="T17" fmla="*/ 0 h 441"/>
              <a:gd name="T18" fmla="*/ 19 w 718"/>
              <a:gd name="T19" fmla="*/ 0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8"/>
              <a:gd name="T31" fmla="*/ 0 h 441"/>
              <a:gd name="T32" fmla="*/ 718 w 718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8" h="441">
                <a:moveTo>
                  <a:pt x="38" y="0"/>
                </a:moveTo>
                <a:lnTo>
                  <a:pt x="663" y="32"/>
                </a:lnTo>
                <a:lnTo>
                  <a:pt x="667" y="142"/>
                </a:lnTo>
                <a:lnTo>
                  <a:pt x="696" y="234"/>
                </a:lnTo>
                <a:lnTo>
                  <a:pt x="699" y="348"/>
                </a:lnTo>
                <a:lnTo>
                  <a:pt x="718" y="441"/>
                </a:lnTo>
                <a:lnTo>
                  <a:pt x="340" y="429"/>
                </a:lnTo>
                <a:lnTo>
                  <a:pt x="0" y="405"/>
                </a:lnTo>
                <a:lnTo>
                  <a:pt x="38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950"/>
          <p:cNvSpPr>
            <a:spLocks/>
          </p:cNvSpPr>
          <p:nvPr/>
        </p:nvSpPr>
        <p:spPr bwMode="auto">
          <a:xfrm>
            <a:off x="4275791" y="2420853"/>
            <a:ext cx="852888" cy="616687"/>
          </a:xfrm>
          <a:custGeom>
            <a:avLst/>
            <a:gdLst>
              <a:gd name="T0" fmla="*/ 19 w 768"/>
              <a:gd name="T1" fmla="*/ 0 h 502"/>
              <a:gd name="T2" fmla="*/ 189 w 768"/>
              <a:gd name="T3" fmla="*/ 12 h 502"/>
              <a:gd name="T4" fmla="*/ 378 w 768"/>
              <a:gd name="T5" fmla="*/ 18 h 502"/>
              <a:gd name="T6" fmla="*/ 366 w 768"/>
              <a:gd name="T7" fmla="*/ 42 h 502"/>
              <a:gd name="T8" fmla="*/ 384 w 768"/>
              <a:gd name="T9" fmla="*/ 59 h 502"/>
              <a:gd name="T10" fmla="*/ 383 w 768"/>
              <a:gd name="T11" fmla="*/ 183 h 502"/>
              <a:gd name="T12" fmla="*/ 376 w 768"/>
              <a:gd name="T13" fmla="*/ 182 h 502"/>
              <a:gd name="T14" fmla="*/ 377 w 768"/>
              <a:gd name="T15" fmla="*/ 198 h 502"/>
              <a:gd name="T16" fmla="*/ 382 w 768"/>
              <a:gd name="T17" fmla="*/ 210 h 502"/>
              <a:gd name="T18" fmla="*/ 378 w 768"/>
              <a:gd name="T19" fmla="*/ 222 h 502"/>
              <a:gd name="T20" fmla="*/ 382 w 768"/>
              <a:gd name="T21" fmla="*/ 251 h 502"/>
              <a:gd name="T22" fmla="*/ 374 w 768"/>
              <a:gd name="T23" fmla="*/ 248 h 502"/>
              <a:gd name="T24" fmla="*/ 364 w 768"/>
              <a:gd name="T25" fmla="*/ 237 h 502"/>
              <a:gd name="T26" fmla="*/ 330 w 768"/>
              <a:gd name="T27" fmla="*/ 225 h 502"/>
              <a:gd name="T28" fmla="*/ 297 w 768"/>
              <a:gd name="T29" fmla="*/ 227 h 502"/>
              <a:gd name="T30" fmla="*/ 278 w 768"/>
              <a:gd name="T31" fmla="*/ 213 h 502"/>
              <a:gd name="T32" fmla="*/ 0 w 768"/>
              <a:gd name="T33" fmla="*/ 197 h 502"/>
              <a:gd name="T34" fmla="*/ 19 w 768"/>
              <a:gd name="T35" fmla="*/ 0 h 502"/>
              <a:gd name="T36" fmla="*/ 19 w 768"/>
              <a:gd name="T37" fmla="*/ 0 h 5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8"/>
              <a:gd name="T58" fmla="*/ 0 h 502"/>
              <a:gd name="T59" fmla="*/ 768 w 768"/>
              <a:gd name="T60" fmla="*/ 502 h 5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8" h="502">
                <a:moveTo>
                  <a:pt x="38" y="0"/>
                </a:moveTo>
                <a:lnTo>
                  <a:pt x="378" y="24"/>
                </a:lnTo>
                <a:lnTo>
                  <a:pt x="756" y="36"/>
                </a:lnTo>
                <a:lnTo>
                  <a:pt x="732" y="83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3" y="395"/>
                </a:lnTo>
                <a:lnTo>
                  <a:pt x="764" y="420"/>
                </a:lnTo>
                <a:lnTo>
                  <a:pt x="756" y="443"/>
                </a:lnTo>
                <a:lnTo>
                  <a:pt x="764" y="502"/>
                </a:lnTo>
                <a:lnTo>
                  <a:pt x="747" y="496"/>
                </a:lnTo>
                <a:lnTo>
                  <a:pt x="728" y="473"/>
                </a:lnTo>
                <a:lnTo>
                  <a:pt x="659" y="450"/>
                </a:lnTo>
                <a:lnTo>
                  <a:pt x="593" y="454"/>
                </a:lnTo>
                <a:lnTo>
                  <a:pt x="555" y="426"/>
                </a:lnTo>
                <a:lnTo>
                  <a:pt x="0" y="393"/>
                </a:lnTo>
                <a:lnTo>
                  <a:pt x="38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951"/>
          <p:cNvSpPr>
            <a:spLocks/>
          </p:cNvSpPr>
          <p:nvPr/>
        </p:nvSpPr>
        <p:spPr bwMode="auto">
          <a:xfrm>
            <a:off x="4248844" y="2905307"/>
            <a:ext cx="1002446" cy="539752"/>
          </a:xfrm>
          <a:custGeom>
            <a:avLst/>
            <a:gdLst>
              <a:gd name="T0" fmla="*/ 13 w 901"/>
              <a:gd name="T1" fmla="*/ 0 h 439"/>
              <a:gd name="T2" fmla="*/ 290 w 901"/>
              <a:gd name="T3" fmla="*/ 17 h 439"/>
              <a:gd name="T4" fmla="*/ 309 w 901"/>
              <a:gd name="T5" fmla="*/ 31 h 439"/>
              <a:gd name="T6" fmla="*/ 342 w 901"/>
              <a:gd name="T7" fmla="*/ 29 h 439"/>
              <a:gd name="T8" fmla="*/ 377 w 901"/>
              <a:gd name="T9" fmla="*/ 40 h 439"/>
              <a:gd name="T10" fmla="*/ 386 w 901"/>
              <a:gd name="T11" fmla="*/ 52 h 439"/>
              <a:gd name="T12" fmla="*/ 395 w 901"/>
              <a:gd name="T13" fmla="*/ 55 h 439"/>
              <a:gd name="T14" fmla="*/ 410 w 901"/>
              <a:gd name="T15" fmla="*/ 96 h 439"/>
              <a:gd name="T16" fmla="*/ 410 w 901"/>
              <a:gd name="T17" fmla="*/ 109 h 439"/>
              <a:gd name="T18" fmla="*/ 420 w 901"/>
              <a:gd name="T19" fmla="*/ 129 h 439"/>
              <a:gd name="T20" fmla="*/ 425 w 901"/>
              <a:gd name="T21" fmla="*/ 160 h 439"/>
              <a:gd name="T22" fmla="*/ 422 w 901"/>
              <a:gd name="T23" fmla="*/ 170 h 439"/>
              <a:gd name="T24" fmla="*/ 429 w 901"/>
              <a:gd name="T25" fmla="*/ 180 h 439"/>
              <a:gd name="T26" fmla="*/ 451 w 901"/>
              <a:gd name="T27" fmla="*/ 220 h 439"/>
              <a:gd name="T28" fmla="*/ 250 w 901"/>
              <a:gd name="T29" fmla="*/ 218 h 439"/>
              <a:gd name="T30" fmla="*/ 99 w 901"/>
              <a:gd name="T31" fmla="*/ 209 h 439"/>
              <a:gd name="T32" fmla="*/ 103 w 901"/>
              <a:gd name="T33" fmla="*/ 143 h 439"/>
              <a:gd name="T34" fmla="*/ 0 w 901"/>
              <a:gd name="T35" fmla="*/ 134 h 439"/>
              <a:gd name="T36" fmla="*/ 13 w 901"/>
              <a:gd name="T37" fmla="*/ 0 h 439"/>
              <a:gd name="T38" fmla="*/ 13 w 901"/>
              <a:gd name="T39" fmla="*/ 0 h 4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1"/>
              <a:gd name="T61" fmla="*/ 0 h 439"/>
              <a:gd name="T62" fmla="*/ 901 w 901"/>
              <a:gd name="T63" fmla="*/ 439 h 4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1" h="439">
                <a:moveTo>
                  <a:pt x="25" y="0"/>
                </a:moveTo>
                <a:lnTo>
                  <a:pt x="580" y="33"/>
                </a:lnTo>
                <a:lnTo>
                  <a:pt x="618" y="61"/>
                </a:lnTo>
                <a:lnTo>
                  <a:pt x="684" y="57"/>
                </a:lnTo>
                <a:lnTo>
                  <a:pt x="753" y="80"/>
                </a:lnTo>
                <a:lnTo>
                  <a:pt x="772" y="103"/>
                </a:lnTo>
                <a:lnTo>
                  <a:pt x="789" y="109"/>
                </a:lnTo>
                <a:lnTo>
                  <a:pt x="819" y="192"/>
                </a:lnTo>
                <a:lnTo>
                  <a:pt x="819" y="217"/>
                </a:lnTo>
                <a:lnTo>
                  <a:pt x="840" y="257"/>
                </a:lnTo>
                <a:lnTo>
                  <a:pt x="850" y="320"/>
                </a:lnTo>
                <a:lnTo>
                  <a:pt x="844" y="339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8" y="418"/>
                </a:lnTo>
                <a:lnTo>
                  <a:pt x="205" y="285"/>
                </a:lnTo>
                <a:lnTo>
                  <a:pt x="0" y="268"/>
                </a:lnTo>
                <a:lnTo>
                  <a:pt x="2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952"/>
          <p:cNvSpPr>
            <a:spLocks/>
          </p:cNvSpPr>
          <p:nvPr/>
        </p:nvSpPr>
        <p:spPr bwMode="auto">
          <a:xfrm>
            <a:off x="4438824" y="3418612"/>
            <a:ext cx="901393" cy="522921"/>
          </a:xfrm>
          <a:custGeom>
            <a:avLst/>
            <a:gdLst>
              <a:gd name="T0" fmla="*/ 14 w 812"/>
              <a:gd name="T1" fmla="*/ 0 h 426"/>
              <a:gd name="T2" fmla="*/ 166 w 812"/>
              <a:gd name="T3" fmla="*/ 9 h 426"/>
              <a:gd name="T4" fmla="*/ 366 w 812"/>
              <a:gd name="T5" fmla="*/ 11 h 426"/>
              <a:gd name="T6" fmla="*/ 378 w 812"/>
              <a:gd name="T7" fmla="*/ 20 h 426"/>
              <a:gd name="T8" fmla="*/ 383 w 812"/>
              <a:gd name="T9" fmla="*/ 18 h 426"/>
              <a:gd name="T10" fmla="*/ 391 w 812"/>
              <a:gd name="T11" fmla="*/ 28 h 426"/>
              <a:gd name="T12" fmla="*/ 384 w 812"/>
              <a:gd name="T13" fmla="*/ 28 h 426"/>
              <a:gd name="T14" fmla="*/ 378 w 812"/>
              <a:gd name="T15" fmla="*/ 43 h 426"/>
              <a:gd name="T16" fmla="*/ 394 w 812"/>
              <a:gd name="T17" fmla="*/ 66 h 426"/>
              <a:gd name="T18" fmla="*/ 406 w 812"/>
              <a:gd name="T19" fmla="*/ 69 h 426"/>
              <a:gd name="T20" fmla="*/ 404 w 812"/>
              <a:gd name="T21" fmla="*/ 212 h 426"/>
              <a:gd name="T22" fmla="*/ 232 w 812"/>
              <a:gd name="T23" fmla="*/ 213 h 426"/>
              <a:gd name="T24" fmla="*/ 0 w 812"/>
              <a:gd name="T25" fmla="*/ 203 h 426"/>
              <a:gd name="T26" fmla="*/ 14 w 812"/>
              <a:gd name="T27" fmla="*/ 0 h 426"/>
              <a:gd name="T28" fmla="*/ 14 w 812"/>
              <a:gd name="T29" fmla="*/ 0 h 4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12"/>
              <a:gd name="T46" fmla="*/ 0 h 426"/>
              <a:gd name="T47" fmla="*/ 812 w 812"/>
              <a:gd name="T48" fmla="*/ 426 h 4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12" h="426">
                <a:moveTo>
                  <a:pt x="29" y="0"/>
                </a:moveTo>
                <a:lnTo>
                  <a:pt x="331" y="17"/>
                </a:lnTo>
                <a:lnTo>
                  <a:pt x="732" y="21"/>
                </a:lnTo>
                <a:lnTo>
                  <a:pt x="755" y="40"/>
                </a:lnTo>
                <a:lnTo>
                  <a:pt x="766" y="36"/>
                </a:lnTo>
                <a:lnTo>
                  <a:pt x="782" y="57"/>
                </a:lnTo>
                <a:lnTo>
                  <a:pt x="768" y="57"/>
                </a:lnTo>
                <a:lnTo>
                  <a:pt x="755" y="86"/>
                </a:lnTo>
                <a:lnTo>
                  <a:pt x="787" y="132"/>
                </a:lnTo>
                <a:lnTo>
                  <a:pt x="812" y="137"/>
                </a:lnTo>
                <a:lnTo>
                  <a:pt x="808" y="424"/>
                </a:lnTo>
                <a:lnTo>
                  <a:pt x="464" y="426"/>
                </a:lnTo>
                <a:lnTo>
                  <a:pt x="0" y="405"/>
                </a:lnTo>
                <a:lnTo>
                  <a:pt x="2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953"/>
          <p:cNvSpPr>
            <a:spLocks/>
          </p:cNvSpPr>
          <p:nvPr/>
        </p:nvSpPr>
        <p:spPr bwMode="auto">
          <a:xfrm>
            <a:off x="4313518" y="3906672"/>
            <a:ext cx="1048257" cy="587836"/>
          </a:xfrm>
          <a:custGeom>
            <a:avLst/>
            <a:gdLst>
              <a:gd name="T0" fmla="*/ 3 w 943"/>
              <a:gd name="T1" fmla="*/ 0 h 479"/>
              <a:gd name="T2" fmla="*/ 55 w 943"/>
              <a:gd name="T3" fmla="*/ 3 h 479"/>
              <a:gd name="T4" fmla="*/ 287 w 943"/>
              <a:gd name="T5" fmla="*/ 14 h 479"/>
              <a:gd name="T6" fmla="*/ 459 w 943"/>
              <a:gd name="T7" fmla="*/ 13 h 479"/>
              <a:gd name="T8" fmla="*/ 461 w 943"/>
              <a:gd name="T9" fmla="*/ 48 h 479"/>
              <a:gd name="T10" fmla="*/ 472 w 943"/>
              <a:gd name="T11" fmla="*/ 123 h 479"/>
              <a:gd name="T12" fmla="*/ 470 w 943"/>
              <a:gd name="T13" fmla="*/ 239 h 479"/>
              <a:gd name="T14" fmla="*/ 433 w 943"/>
              <a:gd name="T15" fmla="*/ 219 h 479"/>
              <a:gd name="T16" fmla="*/ 392 w 943"/>
              <a:gd name="T17" fmla="*/ 227 h 479"/>
              <a:gd name="T18" fmla="*/ 362 w 943"/>
              <a:gd name="T19" fmla="*/ 235 h 479"/>
              <a:gd name="T20" fmla="*/ 320 w 943"/>
              <a:gd name="T21" fmla="*/ 236 h 479"/>
              <a:gd name="T22" fmla="*/ 287 w 943"/>
              <a:gd name="T23" fmla="*/ 217 h 479"/>
              <a:gd name="T24" fmla="*/ 279 w 943"/>
              <a:gd name="T25" fmla="*/ 227 h 479"/>
              <a:gd name="T26" fmla="*/ 228 w 943"/>
              <a:gd name="T27" fmla="*/ 205 h 479"/>
              <a:gd name="T28" fmla="*/ 204 w 943"/>
              <a:gd name="T29" fmla="*/ 199 h 479"/>
              <a:gd name="T30" fmla="*/ 191 w 943"/>
              <a:gd name="T31" fmla="*/ 188 h 479"/>
              <a:gd name="T32" fmla="*/ 176 w 943"/>
              <a:gd name="T33" fmla="*/ 187 h 479"/>
              <a:gd name="T34" fmla="*/ 160 w 943"/>
              <a:gd name="T35" fmla="*/ 173 h 479"/>
              <a:gd name="T36" fmla="*/ 166 w 943"/>
              <a:gd name="T37" fmla="*/ 44 h 479"/>
              <a:gd name="T38" fmla="*/ 0 w 943"/>
              <a:gd name="T39" fmla="*/ 35 h 479"/>
              <a:gd name="T40" fmla="*/ 3 w 943"/>
              <a:gd name="T41" fmla="*/ 0 h 479"/>
              <a:gd name="T42" fmla="*/ 3 w 943"/>
              <a:gd name="T43" fmla="*/ 0 h 4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3"/>
              <a:gd name="T67" fmla="*/ 0 h 479"/>
              <a:gd name="T68" fmla="*/ 943 w 943"/>
              <a:gd name="T69" fmla="*/ 479 h 4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3" h="479">
                <a:moveTo>
                  <a:pt x="6" y="0"/>
                </a:moveTo>
                <a:lnTo>
                  <a:pt x="110" y="7"/>
                </a:lnTo>
                <a:lnTo>
                  <a:pt x="574" y="28"/>
                </a:lnTo>
                <a:lnTo>
                  <a:pt x="918" y="26"/>
                </a:lnTo>
                <a:lnTo>
                  <a:pt x="922" y="97"/>
                </a:lnTo>
                <a:lnTo>
                  <a:pt x="943" y="247"/>
                </a:lnTo>
                <a:lnTo>
                  <a:pt x="939" y="479"/>
                </a:lnTo>
                <a:lnTo>
                  <a:pt x="865" y="439"/>
                </a:lnTo>
                <a:lnTo>
                  <a:pt x="783" y="454"/>
                </a:lnTo>
                <a:lnTo>
                  <a:pt x="724" y="471"/>
                </a:lnTo>
                <a:lnTo>
                  <a:pt x="639" y="473"/>
                </a:lnTo>
                <a:lnTo>
                  <a:pt x="574" y="435"/>
                </a:lnTo>
                <a:lnTo>
                  <a:pt x="557" y="454"/>
                </a:lnTo>
                <a:lnTo>
                  <a:pt x="456" y="410"/>
                </a:lnTo>
                <a:lnTo>
                  <a:pt x="407" y="399"/>
                </a:lnTo>
                <a:lnTo>
                  <a:pt x="382" y="376"/>
                </a:lnTo>
                <a:lnTo>
                  <a:pt x="352" y="374"/>
                </a:lnTo>
                <a:lnTo>
                  <a:pt x="319" y="347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954"/>
          <p:cNvSpPr>
            <a:spLocks/>
          </p:cNvSpPr>
          <p:nvPr/>
        </p:nvSpPr>
        <p:spPr bwMode="auto">
          <a:xfrm>
            <a:off x="5055921" y="1920771"/>
            <a:ext cx="790908" cy="949674"/>
          </a:xfrm>
          <a:custGeom>
            <a:avLst/>
            <a:gdLst>
              <a:gd name="T0" fmla="*/ 2 w 711"/>
              <a:gd name="T1" fmla="*/ 73 h 774"/>
              <a:gd name="T2" fmla="*/ 17 w 711"/>
              <a:gd name="T3" fmla="*/ 119 h 774"/>
              <a:gd name="T4" fmla="*/ 18 w 711"/>
              <a:gd name="T5" fmla="*/ 176 h 774"/>
              <a:gd name="T6" fmla="*/ 28 w 711"/>
              <a:gd name="T7" fmla="*/ 222 h 774"/>
              <a:gd name="T8" fmla="*/ 16 w 711"/>
              <a:gd name="T9" fmla="*/ 246 h 774"/>
              <a:gd name="T10" fmla="*/ 34 w 711"/>
              <a:gd name="T11" fmla="*/ 264 h 774"/>
              <a:gd name="T12" fmla="*/ 33 w 711"/>
              <a:gd name="T13" fmla="*/ 387 h 774"/>
              <a:gd name="T14" fmla="*/ 292 w 711"/>
              <a:gd name="T15" fmla="*/ 382 h 774"/>
              <a:gd name="T16" fmla="*/ 288 w 711"/>
              <a:gd name="T17" fmla="*/ 358 h 774"/>
              <a:gd name="T18" fmla="*/ 260 w 711"/>
              <a:gd name="T19" fmla="*/ 337 h 774"/>
              <a:gd name="T20" fmla="*/ 247 w 711"/>
              <a:gd name="T21" fmla="*/ 322 h 774"/>
              <a:gd name="T22" fmla="*/ 211 w 711"/>
              <a:gd name="T23" fmla="*/ 300 h 774"/>
              <a:gd name="T24" fmla="*/ 212 w 711"/>
              <a:gd name="T25" fmla="*/ 265 h 774"/>
              <a:gd name="T26" fmla="*/ 205 w 711"/>
              <a:gd name="T27" fmla="*/ 240 h 774"/>
              <a:gd name="T28" fmla="*/ 233 w 711"/>
              <a:gd name="T29" fmla="*/ 206 h 774"/>
              <a:gd name="T30" fmla="*/ 231 w 711"/>
              <a:gd name="T31" fmla="*/ 172 h 774"/>
              <a:gd name="T32" fmla="*/ 279 w 711"/>
              <a:gd name="T33" fmla="*/ 137 h 774"/>
              <a:gd name="T34" fmla="*/ 290 w 711"/>
              <a:gd name="T35" fmla="*/ 117 h 774"/>
              <a:gd name="T36" fmla="*/ 356 w 711"/>
              <a:gd name="T37" fmla="*/ 83 h 774"/>
              <a:gd name="T38" fmla="*/ 326 w 711"/>
              <a:gd name="T39" fmla="*/ 71 h 774"/>
              <a:gd name="T40" fmla="*/ 301 w 711"/>
              <a:gd name="T41" fmla="*/ 73 h 774"/>
              <a:gd name="T42" fmla="*/ 295 w 711"/>
              <a:gd name="T43" fmla="*/ 63 h 774"/>
              <a:gd name="T44" fmla="*/ 248 w 711"/>
              <a:gd name="T45" fmla="*/ 63 h 774"/>
              <a:gd name="T46" fmla="*/ 216 w 711"/>
              <a:gd name="T47" fmla="*/ 53 h 774"/>
              <a:gd name="T48" fmla="*/ 151 w 711"/>
              <a:gd name="T49" fmla="*/ 47 h 774"/>
              <a:gd name="T50" fmla="*/ 141 w 711"/>
              <a:gd name="T51" fmla="*/ 35 h 774"/>
              <a:gd name="T52" fmla="*/ 114 w 711"/>
              <a:gd name="T53" fmla="*/ 25 h 774"/>
              <a:gd name="T54" fmla="*/ 110 w 711"/>
              <a:gd name="T55" fmla="*/ 0 h 774"/>
              <a:gd name="T56" fmla="*/ 94 w 711"/>
              <a:gd name="T57" fmla="*/ 0 h 774"/>
              <a:gd name="T58" fmla="*/ 94 w 711"/>
              <a:gd name="T59" fmla="*/ 18 h 774"/>
              <a:gd name="T60" fmla="*/ 0 w 711"/>
              <a:gd name="T61" fmla="*/ 18 h 774"/>
              <a:gd name="T62" fmla="*/ 2 w 711"/>
              <a:gd name="T63" fmla="*/ 73 h 774"/>
              <a:gd name="T64" fmla="*/ 2 w 711"/>
              <a:gd name="T65" fmla="*/ 73 h 7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1"/>
              <a:gd name="T100" fmla="*/ 0 h 774"/>
              <a:gd name="T101" fmla="*/ 711 w 711"/>
              <a:gd name="T102" fmla="*/ 774 h 7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1" h="774">
                <a:moveTo>
                  <a:pt x="4" y="146"/>
                </a:moveTo>
                <a:lnTo>
                  <a:pt x="33" y="238"/>
                </a:lnTo>
                <a:lnTo>
                  <a:pt x="36" y="352"/>
                </a:lnTo>
                <a:lnTo>
                  <a:pt x="55" y="445"/>
                </a:lnTo>
                <a:lnTo>
                  <a:pt x="31" y="492"/>
                </a:lnTo>
                <a:lnTo>
                  <a:pt x="67" y="527"/>
                </a:lnTo>
                <a:lnTo>
                  <a:pt x="65" y="774"/>
                </a:lnTo>
                <a:lnTo>
                  <a:pt x="584" y="764"/>
                </a:lnTo>
                <a:lnTo>
                  <a:pt x="576" y="715"/>
                </a:lnTo>
                <a:lnTo>
                  <a:pt x="519" y="673"/>
                </a:lnTo>
                <a:lnTo>
                  <a:pt x="493" y="643"/>
                </a:lnTo>
                <a:lnTo>
                  <a:pt x="422" y="599"/>
                </a:lnTo>
                <a:lnTo>
                  <a:pt x="424" y="529"/>
                </a:lnTo>
                <a:lnTo>
                  <a:pt x="409" y="481"/>
                </a:lnTo>
                <a:lnTo>
                  <a:pt x="466" y="413"/>
                </a:lnTo>
                <a:lnTo>
                  <a:pt x="462" y="344"/>
                </a:lnTo>
                <a:lnTo>
                  <a:pt x="557" y="274"/>
                </a:lnTo>
                <a:lnTo>
                  <a:pt x="580" y="234"/>
                </a:lnTo>
                <a:lnTo>
                  <a:pt x="711" y="165"/>
                </a:lnTo>
                <a:lnTo>
                  <a:pt x="652" y="141"/>
                </a:lnTo>
                <a:lnTo>
                  <a:pt x="601" y="146"/>
                </a:lnTo>
                <a:lnTo>
                  <a:pt x="590" y="127"/>
                </a:lnTo>
                <a:lnTo>
                  <a:pt x="495" y="126"/>
                </a:lnTo>
                <a:lnTo>
                  <a:pt x="432" y="107"/>
                </a:lnTo>
                <a:lnTo>
                  <a:pt x="301" y="93"/>
                </a:lnTo>
                <a:lnTo>
                  <a:pt x="282" y="70"/>
                </a:lnTo>
                <a:lnTo>
                  <a:pt x="228" y="50"/>
                </a:lnTo>
                <a:lnTo>
                  <a:pt x="219" y="0"/>
                </a:lnTo>
                <a:lnTo>
                  <a:pt x="187" y="0"/>
                </a:lnTo>
                <a:lnTo>
                  <a:pt x="187" y="36"/>
                </a:lnTo>
                <a:lnTo>
                  <a:pt x="0" y="36"/>
                </a:lnTo>
                <a:lnTo>
                  <a:pt x="4" y="1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955"/>
          <p:cNvSpPr>
            <a:spLocks/>
          </p:cNvSpPr>
          <p:nvPr/>
        </p:nvSpPr>
        <p:spPr bwMode="auto">
          <a:xfrm>
            <a:off x="5111163" y="2858424"/>
            <a:ext cx="723540" cy="515709"/>
          </a:xfrm>
          <a:custGeom>
            <a:avLst/>
            <a:gdLst>
              <a:gd name="T0" fmla="*/ 1 w 652"/>
              <a:gd name="T1" fmla="*/ 20 h 420"/>
              <a:gd name="T2" fmla="*/ 6 w 652"/>
              <a:gd name="T3" fmla="*/ 33 h 420"/>
              <a:gd name="T4" fmla="*/ 3 w 652"/>
              <a:gd name="T5" fmla="*/ 44 h 420"/>
              <a:gd name="T6" fmla="*/ 6 w 652"/>
              <a:gd name="T7" fmla="*/ 74 h 420"/>
              <a:gd name="T8" fmla="*/ 21 w 652"/>
              <a:gd name="T9" fmla="*/ 115 h 420"/>
              <a:gd name="T10" fmla="*/ 21 w 652"/>
              <a:gd name="T11" fmla="*/ 127 h 420"/>
              <a:gd name="T12" fmla="*/ 32 w 652"/>
              <a:gd name="T13" fmla="*/ 148 h 420"/>
              <a:gd name="T14" fmla="*/ 37 w 652"/>
              <a:gd name="T15" fmla="*/ 179 h 420"/>
              <a:gd name="T16" fmla="*/ 34 w 652"/>
              <a:gd name="T17" fmla="*/ 189 h 420"/>
              <a:gd name="T18" fmla="*/ 41 w 652"/>
              <a:gd name="T19" fmla="*/ 199 h 420"/>
              <a:gd name="T20" fmla="*/ 252 w 652"/>
              <a:gd name="T21" fmla="*/ 194 h 420"/>
              <a:gd name="T22" fmla="*/ 267 w 652"/>
              <a:gd name="T23" fmla="*/ 210 h 420"/>
              <a:gd name="T24" fmla="*/ 289 w 652"/>
              <a:gd name="T25" fmla="*/ 163 h 420"/>
              <a:gd name="T26" fmla="*/ 282 w 652"/>
              <a:gd name="T27" fmla="*/ 145 h 420"/>
              <a:gd name="T28" fmla="*/ 320 w 652"/>
              <a:gd name="T29" fmla="*/ 116 h 420"/>
              <a:gd name="T30" fmla="*/ 326 w 652"/>
              <a:gd name="T31" fmla="*/ 95 h 420"/>
              <a:gd name="T32" fmla="*/ 300 w 652"/>
              <a:gd name="T33" fmla="*/ 65 h 420"/>
              <a:gd name="T34" fmla="*/ 273 w 652"/>
              <a:gd name="T35" fmla="*/ 34 h 420"/>
              <a:gd name="T36" fmla="*/ 267 w 652"/>
              <a:gd name="T37" fmla="*/ 0 h 420"/>
              <a:gd name="T38" fmla="*/ 7 w 652"/>
              <a:gd name="T39" fmla="*/ 5 h 420"/>
              <a:gd name="T40" fmla="*/ 0 w 652"/>
              <a:gd name="T41" fmla="*/ 4 h 420"/>
              <a:gd name="T42" fmla="*/ 1 w 652"/>
              <a:gd name="T43" fmla="*/ 20 h 420"/>
              <a:gd name="T44" fmla="*/ 1 w 652"/>
              <a:gd name="T45" fmla="*/ 20 h 4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52"/>
              <a:gd name="T70" fmla="*/ 0 h 420"/>
              <a:gd name="T71" fmla="*/ 652 w 652"/>
              <a:gd name="T72" fmla="*/ 420 h 4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52" h="420">
                <a:moveTo>
                  <a:pt x="2" y="40"/>
                </a:moveTo>
                <a:lnTo>
                  <a:pt x="13" y="65"/>
                </a:lnTo>
                <a:lnTo>
                  <a:pt x="5" y="88"/>
                </a:lnTo>
                <a:lnTo>
                  <a:pt x="13" y="147"/>
                </a:lnTo>
                <a:lnTo>
                  <a:pt x="43" y="230"/>
                </a:lnTo>
                <a:lnTo>
                  <a:pt x="43" y="255"/>
                </a:lnTo>
                <a:lnTo>
                  <a:pt x="64" y="295"/>
                </a:lnTo>
                <a:lnTo>
                  <a:pt x="74" y="358"/>
                </a:lnTo>
                <a:lnTo>
                  <a:pt x="68" y="377"/>
                </a:lnTo>
                <a:lnTo>
                  <a:pt x="81" y="397"/>
                </a:lnTo>
                <a:lnTo>
                  <a:pt x="504" y="388"/>
                </a:lnTo>
                <a:lnTo>
                  <a:pt x="534" y="420"/>
                </a:lnTo>
                <a:lnTo>
                  <a:pt x="578" y="325"/>
                </a:lnTo>
                <a:lnTo>
                  <a:pt x="564" y="289"/>
                </a:lnTo>
                <a:lnTo>
                  <a:pt x="639" y="232"/>
                </a:lnTo>
                <a:lnTo>
                  <a:pt x="652" y="190"/>
                </a:lnTo>
                <a:lnTo>
                  <a:pt x="599" y="129"/>
                </a:lnTo>
                <a:lnTo>
                  <a:pt x="545" y="67"/>
                </a:lnTo>
                <a:lnTo>
                  <a:pt x="534" y="0"/>
                </a:lnTo>
                <a:lnTo>
                  <a:pt x="15" y="10"/>
                </a:lnTo>
                <a:lnTo>
                  <a:pt x="0" y="8"/>
                </a:lnTo>
                <a:lnTo>
                  <a:pt x="2" y="4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5" name="Freeform 956"/>
          <p:cNvSpPr>
            <a:spLocks/>
          </p:cNvSpPr>
          <p:nvPr/>
        </p:nvSpPr>
        <p:spPr bwMode="auto">
          <a:xfrm>
            <a:off x="5202784" y="3334463"/>
            <a:ext cx="805730" cy="757335"/>
          </a:xfrm>
          <a:custGeom>
            <a:avLst/>
            <a:gdLst>
              <a:gd name="T0" fmla="*/ 22 w 727"/>
              <a:gd name="T1" fmla="*/ 44 h 616"/>
              <a:gd name="T2" fmla="*/ 33 w 727"/>
              <a:gd name="T3" fmla="*/ 54 h 616"/>
              <a:gd name="T4" fmla="*/ 39 w 727"/>
              <a:gd name="T5" fmla="*/ 52 h 616"/>
              <a:gd name="T6" fmla="*/ 47 w 727"/>
              <a:gd name="T7" fmla="*/ 62 h 616"/>
              <a:gd name="T8" fmla="*/ 40 w 727"/>
              <a:gd name="T9" fmla="*/ 62 h 616"/>
              <a:gd name="T10" fmla="*/ 33 w 727"/>
              <a:gd name="T11" fmla="*/ 77 h 616"/>
              <a:gd name="T12" fmla="*/ 49 w 727"/>
              <a:gd name="T13" fmla="*/ 100 h 616"/>
              <a:gd name="T14" fmla="*/ 62 w 727"/>
              <a:gd name="T15" fmla="*/ 102 h 616"/>
              <a:gd name="T16" fmla="*/ 60 w 727"/>
              <a:gd name="T17" fmla="*/ 246 h 616"/>
              <a:gd name="T18" fmla="*/ 62 w 727"/>
              <a:gd name="T19" fmla="*/ 282 h 616"/>
              <a:gd name="T20" fmla="*/ 303 w 727"/>
              <a:gd name="T21" fmla="*/ 274 h 616"/>
              <a:gd name="T22" fmla="*/ 306 w 727"/>
              <a:gd name="T23" fmla="*/ 295 h 616"/>
              <a:gd name="T24" fmla="*/ 296 w 727"/>
              <a:gd name="T25" fmla="*/ 308 h 616"/>
              <a:gd name="T26" fmla="*/ 333 w 727"/>
              <a:gd name="T27" fmla="*/ 306 h 616"/>
              <a:gd name="T28" fmla="*/ 339 w 727"/>
              <a:gd name="T29" fmla="*/ 295 h 616"/>
              <a:gd name="T30" fmla="*/ 339 w 727"/>
              <a:gd name="T31" fmla="*/ 282 h 616"/>
              <a:gd name="T32" fmla="*/ 349 w 727"/>
              <a:gd name="T33" fmla="*/ 272 h 616"/>
              <a:gd name="T34" fmla="*/ 351 w 727"/>
              <a:gd name="T35" fmla="*/ 262 h 616"/>
              <a:gd name="T36" fmla="*/ 360 w 727"/>
              <a:gd name="T37" fmla="*/ 261 h 616"/>
              <a:gd name="T38" fmla="*/ 363 w 727"/>
              <a:gd name="T39" fmla="*/ 239 h 616"/>
              <a:gd name="T40" fmla="*/ 350 w 727"/>
              <a:gd name="T41" fmla="*/ 236 h 616"/>
              <a:gd name="T42" fmla="*/ 341 w 727"/>
              <a:gd name="T43" fmla="*/ 221 h 616"/>
              <a:gd name="T44" fmla="*/ 328 w 727"/>
              <a:gd name="T45" fmla="*/ 184 h 616"/>
              <a:gd name="T46" fmla="*/ 313 w 727"/>
              <a:gd name="T47" fmla="*/ 179 h 616"/>
              <a:gd name="T48" fmla="*/ 296 w 727"/>
              <a:gd name="T49" fmla="*/ 165 h 616"/>
              <a:gd name="T50" fmla="*/ 289 w 727"/>
              <a:gd name="T51" fmla="*/ 147 h 616"/>
              <a:gd name="T52" fmla="*/ 299 w 727"/>
              <a:gd name="T53" fmla="*/ 117 h 616"/>
              <a:gd name="T54" fmla="*/ 291 w 727"/>
              <a:gd name="T55" fmla="*/ 111 h 616"/>
              <a:gd name="T56" fmla="*/ 270 w 727"/>
              <a:gd name="T57" fmla="*/ 111 h 616"/>
              <a:gd name="T58" fmla="*/ 265 w 727"/>
              <a:gd name="T59" fmla="*/ 93 h 616"/>
              <a:gd name="T60" fmla="*/ 231 w 727"/>
              <a:gd name="T61" fmla="*/ 57 h 616"/>
              <a:gd name="T62" fmla="*/ 222 w 727"/>
              <a:gd name="T63" fmla="*/ 27 h 616"/>
              <a:gd name="T64" fmla="*/ 226 w 727"/>
              <a:gd name="T65" fmla="*/ 16 h 616"/>
              <a:gd name="T66" fmla="*/ 211 w 727"/>
              <a:gd name="T67" fmla="*/ 0 h 616"/>
              <a:gd name="T68" fmla="*/ 0 w 727"/>
              <a:gd name="T69" fmla="*/ 5 h 616"/>
              <a:gd name="T70" fmla="*/ 22 w 727"/>
              <a:gd name="T71" fmla="*/ 44 h 616"/>
              <a:gd name="T72" fmla="*/ 22 w 727"/>
              <a:gd name="T73" fmla="*/ 44 h 6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7"/>
              <a:gd name="T112" fmla="*/ 0 h 616"/>
              <a:gd name="T113" fmla="*/ 727 w 727"/>
              <a:gd name="T114" fmla="*/ 616 h 6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7" h="616">
                <a:moveTo>
                  <a:pt x="44" y="89"/>
                </a:moveTo>
                <a:lnTo>
                  <a:pt x="67" y="108"/>
                </a:lnTo>
                <a:lnTo>
                  <a:pt x="78" y="104"/>
                </a:lnTo>
                <a:lnTo>
                  <a:pt x="94" y="125"/>
                </a:lnTo>
                <a:lnTo>
                  <a:pt x="80" y="125"/>
                </a:lnTo>
                <a:lnTo>
                  <a:pt x="67" y="154"/>
                </a:lnTo>
                <a:lnTo>
                  <a:pt x="99" y="200"/>
                </a:lnTo>
                <a:lnTo>
                  <a:pt x="124" y="205"/>
                </a:lnTo>
                <a:lnTo>
                  <a:pt x="120" y="492"/>
                </a:lnTo>
                <a:lnTo>
                  <a:pt x="124" y="563"/>
                </a:lnTo>
                <a:lnTo>
                  <a:pt x="607" y="547"/>
                </a:lnTo>
                <a:lnTo>
                  <a:pt x="613" y="589"/>
                </a:lnTo>
                <a:lnTo>
                  <a:pt x="592" y="616"/>
                </a:lnTo>
                <a:lnTo>
                  <a:pt x="666" y="612"/>
                </a:lnTo>
                <a:lnTo>
                  <a:pt x="679" y="589"/>
                </a:lnTo>
                <a:lnTo>
                  <a:pt x="679" y="563"/>
                </a:lnTo>
                <a:lnTo>
                  <a:pt x="698" y="544"/>
                </a:lnTo>
                <a:lnTo>
                  <a:pt x="702" y="523"/>
                </a:lnTo>
                <a:lnTo>
                  <a:pt x="721" y="521"/>
                </a:lnTo>
                <a:lnTo>
                  <a:pt x="727" y="479"/>
                </a:lnTo>
                <a:lnTo>
                  <a:pt x="700" y="473"/>
                </a:lnTo>
                <a:lnTo>
                  <a:pt x="683" y="443"/>
                </a:lnTo>
                <a:lnTo>
                  <a:pt x="656" y="369"/>
                </a:lnTo>
                <a:lnTo>
                  <a:pt x="626" y="359"/>
                </a:lnTo>
                <a:lnTo>
                  <a:pt x="592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2"/>
                </a:lnTo>
                <a:lnTo>
                  <a:pt x="540" y="222"/>
                </a:lnTo>
                <a:lnTo>
                  <a:pt x="531" y="186"/>
                </a:lnTo>
                <a:lnTo>
                  <a:pt x="462" y="114"/>
                </a:lnTo>
                <a:lnTo>
                  <a:pt x="445" y="55"/>
                </a:lnTo>
                <a:lnTo>
                  <a:pt x="453" y="32"/>
                </a:lnTo>
                <a:lnTo>
                  <a:pt x="423" y="0"/>
                </a:lnTo>
                <a:lnTo>
                  <a:pt x="0" y="9"/>
                </a:lnTo>
                <a:lnTo>
                  <a:pt x="44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6" name="Freeform 957"/>
          <p:cNvSpPr>
            <a:spLocks/>
          </p:cNvSpPr>
          <p:nvPr/>
        </p:nvSpPr>
        <p:spPr bwMode="auto">
          <a:xfrm>
            <a:off x="5340217" y="4007650"/>
            <a:ext cx="610361" cy="590240"/>
          </a:xfrm>
          <a:custGeom>
            <a:avLst/>
            <a:gdLst>
              <a:gd name="T0" fmla="*/ 10 w 551"/>
              <a:gd name="T1" fmla="*/ 83 h 481"/>
              <a:gd name="T2" fmla="*/ 8 w 551"/>
              <a:gd name="T3" fmla="*/ 199 h 481"/>
              <a:gd name="T4" fmla="*/ 14 w 551"/>
              <a:gd name="T5" fmla="*/ 205 h 481"/>
              <a:gd name="T6" fmla="*/ 34 w 551"/>
              <a:gd name="T7" fmla="*/ 205 h 481"/>
              <a:gd name="T8" fmla="*/ 35 w 551"/>
              <a:gd name="T9" fmla="*/ 240 h 481"/>
              <a:gd name="T10" fmla="*/ 198 w 551"/>
              <a:gd name="T11" fmla="*/ 238 h 481"/>
              <a:gd name="T12" fmla="*/ 196 w 551"/>
              <a:gd name="T13" fmla="*/ 202 h 481"/>
              <a:gd name="T14" fmla="*/ 209 w 551"/>
              <a:gd name="T15" fmla="*/ 162 h 481"/>
              <a:gd name="T16" fmla="*/ 230 w 551"/>
              <a:gd name="T17" fmla="*/ 135 h 481"/>
              <a:gd name="T18" fmla="*/ 228 w 551"/>
              <a:gd name="T19" fmla="*/ 127 h 481"/>
              <a:gd name="T20" fmla="*/ 243 w 551"/>
              <a:gd name="T21" fmla="*/ 102 h 481"/>
              <a:gd name="T22" fmla="*/ 252 w 551"/>
              <a:gd name="T23" fmla="*/ 74 h 481"/>
              <a:gd name="T24" fmla="*/ 249 w 551"/>
              <a:gd name="T25" fmla="*/ 72 h 481"/>
              <a:gd name="T26" fmla="*/ 262 w 551"/>
              <a:gd name="T27" fmla="*/ 62 h 481"/>
              <a:gd name="T28" fmla="*/ 275 w 551"/>
              <a:gd name="T29" fmla="*/ 38 h 481"/>
              <a:gd name="T30" fmla="*/ 271 w 551"/>
              <a:gd name="T31" fmla="*/ 32 h 481"/>
              <a:gd name="T32" fmla="*/ 234 w 551"/>
              <a:gd name="T33" fmla="*/ 34 h 481"/>
              <a:gd name="T34" fmla="*/ 244 w 551"/>
              <a:gd name="T35" fmla="*/ 21 h 481"/>
              <a:gd name="T36" fmla="*/ 241 w 551"/>
              <a:gd name="T37" fmla="*/ 0 h 481"/>
              <a:gd name="T38" fmla="*/ 0 w 551"/>
              <a:gd name="T39" fmla="*/ 8 h 481"/>
              <a:gd name="T40" fmla="*/ 10 w 551"/>
              <a:gd name="T41" fmla="*/ 83 h 481"/>
              <a:gd name="T42" fmla="*/ 10 w 551"/>
              <a:gd name="T43" fmla="*/ 83 h 4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1"/>
              <a:gd name="T67" fmla="*/ 0 h 481"/>
              <a:gd name="T68" fmla="*/ 551 w 551"/>
              <a:gd name="T69" fmla="*/ 481 h 4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1" h="481">
                <a:moveTo>
                  <a:pt x="21" y="166"/>
                </a:moveTo>
                <a:lnTo>
                  <a:pt x="17" y="398"/>
                </a:lnTo>
                <a:lnTo>
                  <a:pt x="29" y="411"/>
                </a:lnTo>
                <a:lnTo>
                  <a:pt x="69" y="411"/>
                </a:lnTo>
                <a:lnTo>
                  <a:pt x="70" y="481"/>
                </a:lnTo>
                <a:lnTo>
                  <a:pt x="397" y="477"/>
                </a:lnTo>
                <a:lnTo>
                  <a:pt x="392" y="405"/>
                </a:lnTo>
                <a:lnTo>
                  <a:pt x="418" y="325"/>
                </a:lnTo>
                <a:lnTo>
                  <a:pt x="460" y="270"/>
                </a:lnTo>
                <a:lnTo>
                  <a:pt x="456" y="255"/>
                </a:lnTo>
                <a:lnTo>
                  <a:pt x="487" y="204"/>
                </a:lnTo>
                <a:lnTo>
                  <a:pt x="504" y="149"/>
                </a:lnTo>
                <a:lnTo>
                  <a:pt x="498" y="145"/>
                </a:lnTo>
                <a:lnTo>
                  <a:pt x="525" y="124"/>
                </a:lnTo>
                <a:lnTo>
                  <a:pt x="551" y="76"/>
                </a:lnTo>
                <a:lnTo>
                  <a:pt x="542" y="65"/>
                </a:lnTo>
                <a:lnTo>
                  <a:pt x="468" y="69"/>
                </a:lnTo>
                <a:lnTo>
                  <a:pt x="489" y="42"/>
                </a:lnTo>
                <a:lnTo>
                  <a:pt x="483" y="0"/>
                </a:lnTo>
                <a:lnTo>
                  <a:pt x="0" y="16"/>
                </a:lnTo>
                <a:lnTo>
                  <a:pt x="21" y="16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7" name="Freeform 958"/>
          <p:cNvSpPr>
            <a:spLocks/>
          </p:cNvSpPr>
          <p:nvPr/>
        </p:nvSpPr>
        <p:spPr bwMode="auto">
          <a:xfrm>
            <a:off x="5417017" y="4593082"/>
            <a:ext cx="693897" cy="647943"/>
          </a:xfrm>
          <a:custGeom>
            <a:avLst/>
            <a:gdLst>
              <a:gd name="T0" fmla="*/ 0 w 624"/>
              <a:gd name="T1" fmla="*/ 2 h 529"/>
              <a:gd name="T2" fmla="*/ 3 w 624"/>
              <a:gd name="T3" fmla="*/ 73 h 529"/>
              <a:gd name="T4" fmla="*/ 31 w 624"/>
              <a:gd name="T5" fmla="*/ 125 h 529"/>
              <a:gd name="T6" fmla="*/ 21 w 624"/>
              <a:gd name="T7" fmla="*/ 166 h 529"/>
              <a:gd name="T8" fmla="*/ 23 w 624"/>
              <a:gd name="T9" fmla="*/ 200 h 529"/>
              <a:gd name="T10" fmla="*/ 10 w 624"/>
              <a:gd name="T11" fmla="*/ 218 h 529"/>
              <a:gd name="T12" fmla="*/ 15 w 624"/>
              <a:gd name="T13" fmla="*/ 223 h 529"/>
              <a:gd name="T14" fmla="*/ 57 w 624"/>
              <a:gd name="T15" fmla="*/ 219 h 529"/>
              <a:gd name="T16" fmla="*/ 108 w 624"/>
              <a:gd name="T17" fmla="*/ 232 h 529"/>
              <a:gd name="T18" fmla="*/ 125 w 624"/>
              <a:gd name="T19" fmla="*/ 219 h 529"/>
              <a:gd name="T20" fmla="*/ 176 w 624"/>
              <a:gd name="T21" fmla="*/ 239 h 529"/>
              <a:gd name="T22" fmla="*/ 180 w 624"/>
              <a:gd name="T23" fmla="*/ 251 h 529"/>
              <a:gd name="T24" fmla="*/ 199 w 624"/>
              <a:gd name="T25" fmla="*/ 259 h 529"/>
              <a:gd name="T26" fmla="*/ 209 w 624"/>
              <a:gd name="T27" fmla="*/ 249 h 529"/>
              <a:gd name="T28" fmla="*/ 233 w 624"/>
              <a:gd name="T29" fmla="*/ 258 h 529"/>
              <a:gd name="T30" fmla="*/ 248 w 624"/>
              <a:gd name="T31" fmla="*/ 251 h 529"/>
              <a:gd name="T32" fmla="*/ 245 w 624"/>
              <a:gd name="T33" fmla="*/ 236 h 529"/>
              <a:gd name="T34" fmla="*/ 287 w 624"/>
              <a:gd name="T35" fmla="*/ 249 h 529"/>
              <a:gd name="T36" fmla="*/ 285 w 624"/>
              <a:gd name="T37" fmla="*/ 264 h 529"/>
              <a:gd name="T38" fmla="*/ 312 w 624"/>
              <a:gd name="T39" fmla="*/ 245 h 529"/>
              <a:gd name="T40" fmla="*/ 288 w 624"/>
              <a:gd name="T41" fmla="*/ 242 h 529"/>
              <a:gd name="T42" fmla="*/ 269 w 624"/>
              <a:gd name="T43" fmla="*/ 222 h 529"/>
              <a:gd name="T44" fmla="*/ 292 w 624"/>
              <a:gd name="T45" fmla="*/ 198 h 529"/>
              <a:gd name="T46" fmla="*/ 292 w 624"/>
              <a:gd name="T47" fmla="*/ 183 h 529"/>
              <a:gd name="T48" fmla="*/ 267 w 624"/>
              <a:gd name="T49" fmla="*/ 204 h 529"/>
              <a:gd name="T50" fmla="*/ 254 w 624"/>
              <a:gd name="T51" fmla="*/ 198 h 529"/>
              <a:gd name="T52" fmla="*/ 265 w 624"/>
              <a:gd name="T53" fmla="*/ 186 h 529"/>
              <a:gd name="T54" fmla="*/ 236 w 624"/>
              <a:gd name="T55" fmla="*/ 195 h 529"/>
              <a:gd name="T56" fmla="*/ 218 w 624"/>
              <a:gd name="T57" fmla="*/ 187 h 529"/>
              <a:gd name="T58" fmla="*/ 222 w 624"/>
              <a:gd name="T59" fmla="*/ 175 h 529"/>
              <a:gd name="T60" fmla="*/ 271 w 624"/>
              <a:gd name="T61" fmla="*/ 183 h 529"/>
              <a:gd name="T62" fmla="*/ 252 w 624"/>
              <a:gd name="T63" fmla="*/ 152 h 529"/>
              <a:gd name="T64" fmla="*/ 255 w 624"/>
              <a:gd name="T65" fmla="*/ 129 h 529"/>
              <a:gd name="T66" fmla="*/ 145 w 624"/>
              <a:gd name="T67" fmla="*/ 134 h 529"/>
              <a:gd name="T68" fmla="*/ 158 w 624"/>
              <a:gd name="T69" fmla="*/ 85 h 529"/>
              <a:gd name="T70" fmla="*/ 177 w 624"/>
              <a:gd name="T71" fmla="*/ 60 h 529"/>
              <a:gd name="T72" fmla="*/ 171 w 624"/>
              <a:gd name="T73" fmla="*/ 53 h 529"/>
              <a:gd name="T74" fmla="*/ 163 w 624"/>
              <a:gd name="T75" fmla="*/ 0 h 529"/>
              <a:gd name="T76" fmla="*/ 0 w 624"/>
              <a:gd name="T77" fmla="*/ 2 h 529"/>
              <a:gd name="T78" fmla="*/ 0 w 624"/>
              <a:gd name="T79" fmla="*/ 2 h 529"/>
              <a:gd name="T80" fmla="*/ 0 w 624"/>
              <a:gd name="T81" fmla="*/ 2 h 5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24"/>
              <a:gd name="T124" fmla="*/ 0 h 529"/>
              <a:gd name="T125" fmla="*/ 624 w 624"/>
              <a:gd name="T126" fmla="*/ 529 h 52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24" h="529">
                <a:moveTo>
                  <a:pt x="0" y="4"/>
                </a:moveTo>
                <a:lnTo>
                  <a:pt x="6" y="147"/>
                </a:lnTo>
                <a:lnTo>
                  <a:pt x="63" y="251"/>
                </a:lnTo>
                <a:lnTo>
                  <a:pt x="42" y="333"/>
                </a:lnTo>
                <a:lnTo>
                  <a:pt x="46" y="401"/>
                </a:lnTo>
                <a:lnTo>
                  <a:pt x="21" y="436"/>
                </a:lnTo>
                <a:lnTo>
                  <a:pt x="31" y="447"/>
                </a:lnTo>
                <a:lnTo>
                  <a:pt x="114" y="438"/>
                </a:lnTo>
                <a:lnTo>
                  <a:pt x="217" y="464"/>
                </a:lnTo>
                <a:lnTo>
                  <a:pt x="251" y="438"/>
                </a:lnTo>
                <a:lnTo>
                  <a:pt x="352" y="479"/>
                </a:lnTo>
                <a:lnTo>
                  <a:pt x="360" y="502"/>
                </a:lnTo>
                <a:lnTo>
                  <a:pt x="398" y="519"/>
                </a:lnTo>
                <a:lnTo>
                  <a:pt x="419" y="498"/>
                </a:lnTo>
                <a:lnTo>
                  <a:pt x="466" y="517"/>
                </a:lnTo>
                <a:lnTo>
                  <a:pt x="497" y="502"/>
                </a:lnTo>
                <a:lnTo>
                  <a:pt x="491" y="472"/>
                </a:lnTo>
                <a:lnTo>
                  <a:pt x="573" y="498"/>
                </a:lnTo>
                <a:lnTo>
                  <a:pt x="569" y="529"/>
                </a:lnTo>
                <a:lnTo>
                  <a:pt x="624" y="491"/>
                </a:lnTo>
                <a:lnTo>
                  <a:pt x="575" y="485"/>
                </a:lnTo>
                <a:lnTo>
                  <a:pt x="538" y="445"/>
                </a:lnTo>
                <a:lnTo>
                  <a:pt x="584" y="396"/>
                </a:lnTo>
                <a:lnTo>
                  <a:pt x="584" y="367"/>
                </a:lnTo>
                <a:lnTo>
                  <a:pt x="533" y="409"/>
                </a:lnTo>
                <a:lnTo>
                  <a:pt x="508" y="396"/>
                </a:lnTo>
                <a:lnTo>
                  <a:pt x="529" y="373"/>
                </a:lnTo>
                <a:lnTo>
                  <a:pt x="472" y="390"/>
                </a:lnTo>
                <a:lnTo>
                  <a:pt x="436" y="375"/>
                </a:lnTo>
                <a:lnTo>
                  <a:pt x="445" y="350"/>
                </a:lnTo>
                <a:lnTo>
                  <a:pt x="542" y="367"/>
                </a:lnTo>
                <a:lnTo>
                  <a:pt x="504" y="305"/>
                </a:lnTo>
                <a:lnTo>
                  <a:pt x="510" y="259"/>
                </a:lnTo>
                <a:lnTo>
                  <a:pt x="289" y="268"/>
                </a:lnTo>
                <a:lnTo>
                  <a:pt x="316" y="170"/>
                </a:lnTo>
                <a:lnTo>
                  <a:pt x="354" y="120"/>
                </a:lnTo>
                <a:lnTo>
                  <a:pt x="343" y="107"/>
                </a:lnTo>
                <a:lnTo>
                  <a:pt x="327" y="0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8" name="Freeform 959"/>
          <p:cNvSpPr>
            <a:spLocks/>
          </p:cNvSpPr>
          <p:nvPr/>
        </p:nvSpPr>
        <p:spPr bwMode="auto">
          <a:xfrm>
            <a:off x="5768682" y="2185238"/>
            <a:ext cx="689855" cy="381071"/>
          </a:xfrm>
          <a:custGeom>
            <a:avLst/>
            <a:gdLst>
              <a:gd name="T0" fmla="*/ 112 w 622"/>
              <a:gd name="T1" fmla="*/ 101 h 310"/>
              <a:gd name="T2" fmla="*/ 116 w 622"/>
              <a:gd name="T3" fmla="*/ 111 h 310"/>
              <a:gd name="T4" fmla="*/ 126 w 622"/>
              <a:gd name="T5" fmla="*/ 114 h 310"/>
              <a:gd name="T6" fmla="*/ 142 w 622"/>
              <a:gd name="T7" fmla="*/ 155 h 310"/>
              <a:gd name="T8" fmla="*/ 169 w 622"/>
              <a:gd name="T9" fmla="*/ 98 h 310"/>
              <a:gd name="T10" fmla="*/ 183 w 622"/>
              <a:gd name="T11" fmla="*/ 100 h 310"/>
              <a:gd name="T12" fmla="*/ 201 w 622"/>
              <a:gd name="T13" fmla="*/ 92 h 310"/>
              <a:gd name="T14" fmla="*/ 231 w 622"/>
              <a:gd name="T15" fmla="*/ 92 h 310"/>
              <a:gd name="T16" fmla="*/ 241 w 622"/>
              <a:gd name="T17" fmla="*/ 79 h 310"/>
              <a:gd name="T18" fmla="*/ 300 w 622"/>
              <a:gd name="T19" fmla="*/ 80 h 310"/>
              <a:gd name="T20" fmla="*/ 311 w 622"/>
              <a:gd name="T21" fmla="*/ 72 h 310"/>
              <a:gd name="T22" fmla="*/ 292 w 622"/>
              <a:gd name="T23" fmla="*/ 50 h 310"/>
              <a:gd name="T24" fmla="*/ 257 w 622"/>
              <a:gd name="T25" fmla="*/ 51 h 310"/>
              <a:gd name="T26" fmla="*/ 228 w 622"/>
              <a:gd name="T27" fmla="*/ 47 h 310"/>
              <a:gd name="T28" fmla="*/ 192 w 622"/>
              <a:gd name="T29" fmla="*/ 47 h 310"/>
              <a:gd name="T30" fmla="*/ 179 w 622"/>
              <a:gd name="T31" fmla="*/ 66 h 310"/>
              <a:gd name="T32" fmla="*/ 161 w 622"/>
              <a:gd name="T33" fmla="*/ 55 h 310"/>
              <a:gd name="T34" fmla="*/ 143 w 622"/>
              <a:gd name="T35" fmla="*/ 57 h 310"/>
              <a:gd name="T36" fmla="*/ 136 w 622"/>
              <a:gd name="T37" fmla="*/ 38 h 310"/>
              <a:gd name="T38" fmla="*/ 95 w 622"/>
              <a:gd name="T39" fmla="*/ 35 h 310"/>
              <a:gd name="T40" fmla="*/ 90 w 622"/>
              <a:gd name="T41" fmla="*/ 28 h 310"/>
              <a:gd name="T42" fmla="*/ 108 w 622"/>
              <a:gd name="T43" fmla="*/ 9 h 310"/>
              <a:gd name="T44" fmla="*/ 123 w 622"/>
              <a:gd name="T45" fmla="*/ 7 h 310"/>
              <a:gd name="T46" fmla="*/ 108 w 622"/>
              <a:gd name="T47" fmla="*/ 0 h 310"/>
              <a:gd name="T48" fmla="*/ 85 w 622"/>
              <a:gd name="T49" fmla="*/ 5 h 310"/>
              <a:gd name="T50" fmla="*/ 47 w 622"/>
              <a:gd name="T51" fmla="*/ 43 h 310"/>
              <a:gd name="T52" fmla="*/ 28 w 622"/>
              <a:gd name="T53" fmla="*/ 47 h 310"/>
              <a:gd name="T54" fmla="*/ 0 w 622"/>
              <a:gd name="T55" fmla="*/ 67 h 310"/>
              <a:gd name="T56" fmla="*/ 112 w 622"/>
              <a:gd name="T57" fmla="*/ 101 h 310"/>
              <a:gd name="T58" fmla="*/ 112 w 622"/>
              <a:gd name="T59" fmla="*/ 101 h 3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2"/>
              <a:gd name="T91" fmla="*/ 0 h 310"/>
              <a:gd name="T92" fmla="*/ 622 w 622"/>
              <a:gd name="T93" fmla="*/ 310 h 3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2" h="310">
                <a:moveTo>
                  <a:pt x="224" y="203"/>
                </a:moveTo>
                <a:lnTo>
                  <a:pt x="232" y="222"/>
                </a:lnTo>
                <a:lnTo>
                  <a:pt x="253" y="228"/>
                </a:lnTo>
                <a:lnTo>
                  <a:pt x="283" y="310"/>
                </a:lnTo>
                <a:lnTo>
                  <a:pt x="338" y="197"/>
                </a:lnTo>
                <a:lnTo>
                  <a:pt x="367" y="201"/>
                </a:lnTo>
                <a:lnTo>
                  <a:pt x="403" y="184"/>
                </a:lnTo>
                <a:lnTo>
                  <a:pt x="462" y="184"/>
                </a:lnTo>
                <a:lnTo>
                  <a:pt x="483" y="158"/>
                </a:lnTo>
                <a:lnTo>
                  <a:pt x="599" y="161"/>
                </a:lnTo>
                <a:lnTo>
                  <a:pt x="622" y="144"/>
                </a:lnTo>
                <a:lnTo>
                  <a:pt x="584" y="101"/>
                </a:lnTo>
                <a:lnTo>
                  <a:pt x="513" y="102"/>
                </a:lnTo>
                <a:lnTo>
                  <a:pt x="456" y="95"/>
                </a:lnTo>
                <a:lnTo>
                  <a:pt x="384" y="95"/>
                </a:lnTo>
                <a:lnTo>
                  <a:pt x="359" y="131"/>
                </a:lnTo>
                <a:lnTo>
                  <a:pt x="323" y="110"/>
                </a:lnTo>
                <a:lnTo>
                  <a:pt x="285" y="114"/>
                </a:lnTo>
                <a:lnTo>
                  <a:pt x="272" y="76"/>
                </a:lnTo>
                <a:lnTo>
                  <a:pt x="190" y="70"/>
                </a:lnTo>
                <a:lnTo>
                  <a:pt x="181" y="57"/>
                </a:lnTo>
                <a:lnTo>
                  <a:pt x="217" y="17"/>
                </a:lnTo>
                <a:lnTo>
                  <a:pt x="247" y="15"/>
                </a:lnTo>
                <a:lnTo>
                  <a:pt x="217" y="0"/>
                </a:lnTo>
                <a:lnTo>
                  <a:pt x="171" y="11"/>
                </a:lnTo>
                <a:lnTo>
                  <a:pt x="95" y="87"/>
                </a:lnTo>
                <a:lnTo>
                  <a:pt x="57" y="95"/>
                </a:lnTo>
                <a:lnTo>
                  <a:pt x="0" y="133"/>
                </a:lnTo>
                <a:lnTo>
                  <a:pt x="224" y="20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29" name="Freeform 960"/>
          <p:cNvSpPr>
            <a:spLocks/>
          </p:cNvSpPr>
          <p:nvPr/>
        </p:nvSpPr>
        <p:spPr bwMode="auto">
          <a:xfrm>
            <a:off x="6214663" y="2420853"/>
            <a:ext cx="468886" cy="687612"/>
          </a:xfrm>
          <a:custGeom>
            <a:avLst/>
            <a:gdLst>
              <a:gd name="T0" fmla="*/ 24 w 422"/>
              <a:gd name="T1" fmla="*/ 232 h 559"/>
              <a:gd name="T2" fmla="*/ 21 w 422"/>
              <a:gd name="T3" fmla="*/ 185 h 559"/>
              <a:gd name="T4" fmla="*/ 3 w 422"/>
              <a:gd name="T5" fmla="*/ 151 h 559"/>
              <a:gd name="T6" fmla="*/ 11 w 422"/>
              <a:gd name="T7" fmla="*/ 80 h 559"/>
              <a:gd name="T8" fmla="*/ 41 w 422"/>
              <a:gd name="T9" fmla="*/ 43 h 559"/>
              <a:gd name="T10" fmla="*/ 39 w 422"/>
              <a:gd name="T11" fmla="*/ 70 h 559"/>
              <a:gd name="T12" fmla="*/ 49 w 422"/>
              <a:gd name="T13" fmla="*/ 65 h 559"/>
              <a:gd name="T14" fmla="*/ 49 w 422"/>
              <a:gd name="T15" fmla="*/ 42 h 559"/>
              <a:gd name="T16" fmla="*/ 60 w 422"/>
              <a:gd name="T17" fmla="*/ 29 h 559"/>
              <a:gd name="T18" fmla="*/ 63 w 422"/>
              <a:gd name="T19" fmla="*/ 4 h 559"/>
              <a:gd name="T20" fmla="*/ 74 w 422"/>
              <a:gd name="T21" fmla="*/ 0 h 559"/>
              <a:gd name="T22" fmla="*/ 138 w 422"/>
              <a:gd name="T23" fmla="*/ 22 h 559"/>
              <a:gd name="T24" fmla="*/ 144 w 422"/>
              <a:gd name="T25" fmla="*/ 40 h 559"/>
              <a:gd name="T26" fmla="*/ 152 w 422"/>
              <a:gd name="T27" fmla="*/ 57 h 559"/>
              <a:gd name="T28" fmla="*/ 154 w 422"/>
              <a:gd name="T29" fmla="*/ 88 h 559"/>
              <a:gd name="T30" fmla="*/ 132 w 422"/>
              <a:gd name="T31" fmla="*/ 114 h 559"/>
              <a:gd name="T32" fmla="*/ 131 w 422"/>
              <a:gd name="T33" fmla="*/ 134 h 559"/>
              <a:gd name="T34" fmla="*/ 144 w 422"/>
              <a:gd name="T35" fmla="*/ 141 h 559"/>
              <a:gd name="T36" fmla="*/ 161 w 422"/>
              <a:gd name="T37" fmla="*/ 113 h 559"/>
              <a:gd name="T38" fmla="*/ 178 w 422"/>
              <a:gd name="T39" fmla="*/ 104 h 559"/>
              <a:gd name="T40" fmla="*/ 189 w 422"/>
              <a:gd name="T41" fmla="*/ 109 h 559"/>
              <a:gd name="T42" fmla="*/ 211 w 422"/>
              <a:gd name="T43" fmla="*/ 171 h 559"/>
              <a:gd name="T44" fmla="*/ 196 w 422"/>
              <a:gd name="T45" fmla="*/ 198 h 559"/>
              <a:gd name="T46" fmla="*/ 192 w 422"/>
              <a:gd name="T47" fmla="*/ 217 h 559"/>
              <a:gd name="T48" fmla="*/ 184 w 422"/>
              <a:gd name="T49" fmla="*/ 223 h 559"/>
              <a:gd name="T50" fmla="*/ 184 w 422"/>
              <a:gd name="T51" fmla="*/ 240 h 559"/>
              <a:gd name="T52" fmla="*/ 172 w 422"/>
              <a:gd name="T53" fmla="*/ 262 h 559"/>
              <a:gd name="T54" fmla="*/ 103 w 422"/>
              <a:gd name="T55" fmla="*/ 272 h 559"/>
              <a:gd name="T56" fmla="*/ 101 w 422"/>
              <a:gd name="T57" fmla="*/ 268 h 559"/>
              <a:gd name="T58" fmla="*/ 0 w 422"/>
              <a:gd name="T59" fmla="*/ 280 h 559"/>
              <a:gd name="T60" fmla="*/ 24 w 422"/>
              <a:gd name="T61" fmla="*/ 232 h 559"/>
              <a:gd name="T62" fmla="*/ 24 w 422"/>
              <a:gd name="T63" fmla="*/ 232 h 55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2"/>
              <a:gd name="T97" fmla="*/ 0 h 559"/>
              <a:gd name="T98" fmla="*/ 422 w 422"/>
              <a:gd name="T99" fmla="*/ 559 h 55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2" h="559">
                <a:moveTo>
                  <a:pt x="48" y="464"/>
                </a:moveTo>
                <a:lnTo>
                  <a:pt x="42" y="370"/>
                </a:lnTo>
                <a:lnTo>
                  <a:pt x="6" y="302"/>
                </a:lnTo>
                <a:lnTo>
                  <a:pt x="21" y="159"/>
                </a:lnTo>
                <a:lnTo>
                  <a:pt x="82" y="85"/>
                </a:lnTo>
                <a:lnTo>
                  <a:pt x="78" y="140"/>
                </a:lnTo>
                <a:lnTo>
                  <a:pt x="97" y="129"/>
                </a:lnTo>
                <a:lnTo>
                  <a:pt x="97" y="83"/>
                </a:lnTo>
                <a:lnTo>
                  <a:pt x="120" y="57"/>
                </a:lnTo>
                <a:lnTo>
                  <a:pt x="127" y="7"/>
                </a:lnTo>
                <a:lnTo>
                  <a:pt x="148" y="0"/>
                </a:lnTo>
                <a:lnTo>
                  <a:pt x="276" y="43"/>
                </a:lnTo>
                <a:lnTo>
                  <a:pt x="287" y="80"/>
                </a:lnTo>
                <a:lnTo>
                  <a:pt x="304" y="114"/>
                </a:lnTo>
                <a:lnTo>
                  <a:pt x="308" y="175"/>
                </a:lnTo>
                <a:lnTo>
                  <a:pt x="264" y="228"/>
                </a:lnTo>
                <a:lnTo>
                  <a:pt x="262" y="268"/>
                </a:lnTo>
                <a:lnTo>
                  <a:pt x="287" y="281"/>
                </a:lnTo>
                <a:lnTo>
                  <a:pt x="321" y="226"/>
                </a:lnTo>
                <a:lnTo>
                  <a:pt x="356" y="207"/>
                </a:lnTo>
                <a:lnTo>
                  <a:pt x="378" y="218"/>
                </a:lnTo>
                <a:lnTo>
                  <a:pt x="422" y="342"/>
                </a:lnTo>
                <a:lnTo>
                  <a:pt x="392" y="395"/>
                </a:lnTo>
                <a:lnTo>
                  <a:pt x="384" y="433"/>
                </a:lnTo>
                <a:lnTo>
                  <a:pt x="367" y="445"/>
                </a:lnTo>
                <a:lnTo>
                  <a:pt x="367" y="479"/>
                </a:lnTo>
                <a:lnTo>
                  <a:pt x="344" y="524"/>
                </a:lnTo>
                <a:lnTo>
                  <a:pt x="205" y="543"/>
                </a:lnTo>
                <a:lnTo>
                  <a:pt x="202" y="536"/>
                </a:lnTo>
                <a:lnTo>
                  <a:pt x="0" y="559"/>
                </a:lnTo>
                <a:lnTo>
                  <a:pt x="48" y="46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0" name="Freeform 961"/>
          <p:cNvSpPr>
            <a:spLocks/>
          </p:cNvSpPr>
          <p:nvPr/>
        </p:nvSpPr>
        <p:spPr bwMode="auto">
          <a:xfrm>
            <a:off x="5511334" y="2291024"/>
            <a:ext cx="641350" cy="727282"/>
          </a:xfrm>
          <a:custGeom>
            <a:avLst/>
            <a:gdLst>
              <a:gd name="T0" fmla="*/ 7 w 578"/>
              <a:gd name="T1" fmla="*/ 114 h 591"/>
              <a:gd name="T2" fmla="*/ 6 w 578"/>
              <a:gd name="T3" fmla="*/ 149 h 591"/>
              <a:gd name="T4" fmla="*/ 42 w 578"/>
              <a:gd name="T5" fmla="*/ 171 h 591"/>
              <a:gd name="T6" fmla="*/ 55 w 578"/>
              <a:gd name="T7" fmla="*/ 186 h 591"/>
              <a:gd name="T8" fmla="*/ 83 w 578"/>
              <a:gd name="T9" fmla="*/ 207 h 591"/>
              <a:gd name="T10" fmla="*/ 87 w 578"/>
              <a:gd name="T11" fmla="*/ 231 h 591"/>
              <a:gd name="T12" fmla="*/ 93 w 578"/>
              <a:gd name="T13" fmla="*/ 265 h 591"/>
              <a:gd name="T14" fmla="*/ 120 w 578"/>
              <a:gd name="T15" fmla="*/ 296 h 591"/>
              <a:gd name="T16" fmla="*/ 264 w 578"/>
              <a:gd name="T17" fmla="*/ 287 h 591"/>
              <a:gd name="T18" fmla="*/ 255 w 578"/>
              <a:gd name="T19" fmla="*/ 242 h 591"/>
              <a:gd name="T20" fmla="*/ 268 w 578"/>
              <a:gd name="T21" fmla="*/ 172 h 591"/>
              <a:gd name="T22" fmla="*/ 268 w 578"/>
              <a:gd name="T23" fmla="*/ 153 h 591"/>
              <a:gd name="T24" fmla="*/ 289 w 578"/>
              <a:gd name="T25" fmla="*/ 99 h 591"/>
              <a:gd name="T26" fmla="*/ 284 w 578"/>
              <a:gd name="T27" fmla="*/ 97 h 591"/>
              <a:gd name="T28" fmla="*/ 270 w 578"/>
              <a:gd name="T29" fmla="*/ 129 h 591"/>
              <a:gd name="T30" fmla="*/ 259 w 578"/>
              <a:gd name="T31" fmla="*/ 131 h 591"/>
              <a:gd name="T32" fmla="*/ 254 w 578"/>
              <a:gd name="T33" fmla="*/ 144 h 591"/>
              <a:gd name="T34" fmla="*/ 241 w 578"/>
              <a:gd name="T35" fmla="*/ 152 h 591"/>
              <a:gd name="T36" fmla="*/ 250 w 578"/>
              <a:gd name="T37" fmla="*/ 124 h 591"/>
              <a:gd name="T38" fmla="*/ 259 w 578"/>
              <a:gd name="T39" fmla="*/ 113 h 591"/>
              <a:gd name="T40" fmla="*/ 243 w 578"/>
              <a:gd name="T41" fmla="*/ 72 h 591"/>
              <a:gd name="T42" fmla="*/ 233 w 578"/>
              <a:gd name="T43" fmla="*/ 69 h 591"/>
              <a:gd name="T44" fmla="*/ 229 w 578"/>
              <a:gd name="T45" fmla="*/ 59 h 591"/>
              <a:gd name="T46" fmla="*/ 117 w 578"/>
              <a:gd name="T47" fmla="*/ 24 h 591"/>
              <a:gd name="T48" fmla="*/ 102 w 578"/>
              <a:gd name="T49" fmla="*/ 18 h 591"/>
              <a:gd name="T50" fmla="*/ 95 w 578"/>
              <a:gd name="T51" fmla="*/ 24 h 591"/>
              <a:gd name="T52" fmla="*/ 92 w 578"/>
              <a:gd name="T53" fmla="*/ 22 h 591"/>
              <a:gd name="T54" fmla="*/ 96 w 578"/>
              <a:gd name="T55" fmla="*/ 10 h 591"/>
              <a:gd name="T56" fmla="*/ 99 w 578"/>
              <a:gd name="T57" fmla="*/ 2 h 591"/>
              <a:gd name="T58" fmla="*/ 95 w 578"/>
              <a:gd name="T59" fmla="*/ 0 h 591"/>
              <a:gd name="T60" fmla="*/ 49 w 578"/>
              <a:gd name="T61" fmla="*/ 19 h 591"/>
              <a:gd name="T62" fmla="*/ 44 w 578"/>
              <a:gd name="T63" fmla="*/ 20 h 591"/>
              <a:gd name="T64" fmla="*/ 35 w 578"/>
              <a:gd name="T65" fmla="*/ 16 h 591"/>
              <a:gd name="T66" fmla="*/ 26 w 578"/>
              <a:gd name="T67" fmla="*/ 21 h 591"/>
              <a:gd name="T68" fmla="*/ 28 w 578"/>
              <a:gd name="T69" fmla="*/ 56 h 591"/>
              <a:gd name="T70" fmla="*/ 0 w 578"/>
              <a:gd name="T71" fmla="*/ 90 h 591"/>
              <a:gd name="T72" fmla="*/ 7 w 578"/>
              <a:gd name="T73" fmla="*/ 114 h 591"/>
              <a:gd name="T74" fmla="*/ 7 w 578"/>
              <a:gd name="T75" fmla="*/ 114 h 5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78"/>
              <a:gd name="T115" fmla="*/ 0 h 591"/>
              <a:gd name="T116" fmla="*/ 578 w 578"/>
              <a:gd name="T117" fmla="*/ 591 h 5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78" h="591">
                <a:moveTo>
                  <a:pt x="15" y="227"/>
                </a:moveTo>
                <a:lnTo>
                  <a:pt x="13" y="297"/>
                </a:lnTo>
                <a:lnTo>
                  <a:pt x="84" y="341"/>
                </a:lnTo>
                <a:lnTo>
                  <a:pt x="110" y="371"/>
                </a:lnTo>
                <a:lnTo>
                  <a:pt x="167" y="413"/>
                </a:lnTo>
                <a:lnTo>
                  <a:pt x="175" y="462"/>
                </a:lnTo>
                <a:lnTo>
                  <a:pt x="186" y="529"/>
                </a:lnTo>
                <a:lnTo>
                  <a:pt x="240" y="591"/>
                </a:lnTo>
                <a:lnTo>
                  <a:pt x="527" y="574"/>
                </a:lnTo>
                <a:lnTo>
                  <a:pt x="511" y="483"/>
                </a:lnTo>
                <a:lnTo>
                  <a:pt x="536" y="344"/>
                </a:lnTo>
                <a:lnTo>
                  <a:pt x="536" y="306"/>
                </a:lnTo>
                <a:lnTo>
                  <a:pt x="578" y="198"/>
                </a:lnTo>
                <a:lnTo>
                  <a:pt x="567" y="194"/>
                </a:lnTo>
                <a:lnTo>
                  <a:pt x="540" y="257"/>
                </a:lnTo>
                <a:lnTo>
                  <a:pt x="517" y="261"/>
                </a:lnTo>
                <a:lnTo>
                  <a:pt x="508" y="287"/>
                </a:lnTo>
                <a:lnTo>
                  <a:pt x="483" y="304"/>
                </a:lnTo>
                <a:lnTo>
                  <a:pt x="500" y="247"/>
                </a:lnTo>
                <a:lnTo>
                  <a:pt x="517" y="225"/>
                </a:lnTo>
                <a:lnTo>
                  <a:pt x="487" y="143"/>
                </a:lnTo>
                <a:lnTo>
                  <a:pt x="466" y="137"/>
                </a:lnTo>
                <a:lnTo>
                  <a:pt x="458" y="118"/>
                </a:lnTo>
                <a:lnTo>
                  <a:pt x="234" y="48"/>
                </a:lnTo>
                <a:lnTo>
                  <a:pt x="205" y="35"/>
                </a:lnTo>
                <a:lnTo>
                  <a:pt x="190" y="48"/>
                </a:lnTo>
                <a:lnTo>
                  <a:pt x="184" y="44"/>
                </a:lnTo>
                <a:lnTo>
                  <a:pt x="192" y="19"/>
                </a:lnTo>
                <a:lnTo>
                  <a:pt x="198" y="4"/>
                </a:lnTo>
                <a:lnTo>
                  <a:pt x="190" y="0"/>
                </a:lnTo>
                <a:lnTo>
                  <a:pt x="99" y="38"/>
                </a:lnTo>
                <a:lnTo>
                  <a:pt x="89" y="40"/>
                </a:lnTo>
                <a:lnTo>
                  <a:pt x="70" y="31"/>
                </a:lnTo>
                <a:lnTo>
                  <a:pt x="53" y="42"/>
                </a:lnTo>
                <a:lnTo>
                  <a:pt x="57" y="111"/>
                </a:lnTo>
                <a:lnTo>
                  <a:pt x="0" y="179"/>
                </a:lnTo>
                <a:lnTo>
                  <a:pt x="15" y="227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1" name="Freeform 962"/>
          <p:cNvSpPr>
            <a:spLocks/>
          </p:cNvSpPr>
          <p:nvPr/>
        </p:nvSpPr>
        <p:spPr bwMode="auto">
          <a:xfrm>
            <a:off x="5694576" y="2995466"/>
            <a:ext cx="478317" cy="926833"/>
          </a:xfrm>
          <a:custGeom>
            <a:avLst/>
            <a:gdLst>
              <a:gd name="T0" fmla="*/ 4 w 430"/>
              <a:gd name="T1" fmla="*/ 154 h 753"/>
              <a:gd name="T2" fmla="*/ 26 w 430"/>
              <a:gd name="T3" fmla="*/ 107 h 753"/>
              <a:gd name="T4" fmla="*/ 19 w 430"/>
              <a:gd name="T5" fmla="*/ 89 h 753"/>
              <a:gd name="T6" fmla="*/ 56 w 430"/>
              <a:gd name="T7" fmla="*/ 60 h 753"/>
              <a:gd name="T8" fmla="*/ 63 w 430"/>
              <a:gd name="T9" fmla="*/ 39 h 753"/>
              <a:gd name="T10" fmla="*/ 37 w 430"/>
              <a:gd name="T11" fmla="*/ 9 h 753"/>
              <a:gd name="T12" fmla="*/ 180 w 430"/>
              <a:gd name="T13" fmla="*/ 0 h 753"/>
              <a:gd name="T14" fmla="*/ 184 w 430"/>
              <a:gd name="T15" fmla="*/ 22 h 753"/>
              <a:gd name="T16" fmla="*/ 198 w 430"/>
              <a:gd name="T17" fmla="*/ 51 h 753"/>
              <a:gd name="T18" fmla="*/ 211 w 430"/>
              <a:gd name="T19" fmla="*/ 194 h 753"/>
              <a:gd name="T20" fmla="*/ 208 w 430"/>
              <a:gd name="T21" fmla="*/ 224 h 753"/>
              <a:gd name="T22" fmla="*/ 215 w 430"/>
              <a:gd name="T23" fmla="*/ 241 h 753"/>
              <a:gd name="T24" fmla="*/ 207 w 430"/>
              <a:gd name="T25" fmla="*/ 273 h 753"/>
              <a:gd name="T26" fmla="*/ 195 w 430"/>
              <a:gd name="T27" fmla="*/ 287 h 753"/>
              <a:gd name="T28" fmla="*/ 190 w 430"/>
              <a:gd name="T29" fmla="*/ 311 h 753"/>
              <a:gd name="T30" fmla="*/ 196 w 430"/>
              <a:gd name="T31" fmla="*/ 319 h 753"/>
              <a:gd name="T32" fmla="*/ 191 w 430"/>
              <a:gd name="T33" fmla="*/ 332 h 753"/>
              <a:gd name="T34" fmla="*/ 193 w 430"/>
              <a:gd name="T35" fmla="*/ 337 h 753"/>
              <a:gd name="T36" fmla="*/ 176 w 430"/>
              <a:gd name="T37" fmla="*/ 343 h 753"/>
              <a:gd name="T38" fmla="*/ 172 w 430"/>
              <a:gd name="T39" fmla="*/ 367 h 753"/>
              <a:gd name="T40" fmla="*/ 148 w 430"/>
              <a:gd name="T41" fmla="*/ 360 h 753"/>
              <a:gd name="T42" fmla="*/ 135 w 430"/>
              <a:gd name="T43" fmla="*/ 377 h 753"/>
              <a:gd name="T44" fmla="*/ 127 w 430"/>
              <a:gd name="T45" fmla="*/ 375 h 753"/>
              <a:gd name="T46" fmla="*/ 119 w 430"/>
              <a:gd name="T47" fmla="*/ 360 h 753"/>
              <a:gd name="T48" fmla="*/ 106 w 430"/>
              <a:gd name="T49" fmla="*/ 323 h 753"/>
              <a:gd name="T50" fmla="*/ 74 w 430"/>
              <a:gd name="T51" fmla="*/ 304 h 753"/>
              <a:gd name="T52" fmla="*/ 67 w 430"/>
              <a:gd name="T53" fmla="*/ 285 h 753"/>
              <a:gd name="T54" fmla="*/ 77 w 430"/>
              <a:gd name="T55" fmla="*/ 255 h 753"/>
              <a:gd name="T56" fmla="*/ 69 w 430"/>
              <a:gd name="T57" fmla="*/ 249 h 753"/>
              <a:gd name="T58" fmla="*/ 48 w 430"/>
              <a:gd name="T59" fmla="*/ 249 h 753"/>
              <a:gd name="T60" fmla="*/ 43 w 430"/>
              <a:gd name="T61" fmla="*/ 231 h 753"/>
              <a:gd name="T62" fmla="*/ 9 w 430"/>
              <a:gd name="T63" fmla="*/ 195 h 753"/>
              <a:gd name="T64" fmla="*/ 0 w 430"/>
              <a:gd name="T65" fmla="*/ 166 h 753"/>
              <a:gd name="T66" fmla="*/ 4 w 430"/>
              <a:gd name="T67" fmla="*/ 154 h 753"/>
              <a:gd name="T68" fmla="*/ 4 w 430"/>
              <a:gd name="T69" fmla="*/ 154 h 7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0"/>
              <a:gd name="T106" fmla="*/ 0 h 753"/>
              <a:gd name="T107" fmla="*/ 430 w 430"/>
              <a:gd name="T108" fmla="*/ 753 h 7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0" h="753">
                <a:moveTo>
                  <a:pt x="8" y="308"/>
                </a:moveTo>
                <a:lnTo>
                  <a:pt x="52" y="213"/>
                </a:lnTo>
                <a:lnTo>
                  <a:pt x="38" y="177"/>
                </a:lnTo>
                <a:lnTo>
                  <a:pt x="113" y="120"/>
                </a:lnTo>
                <a:lnTo>
                  <a:pt x="126" y="78"/>
                </a:lnTo>
                <a:lnTo>
                  <a:pt x="73" y="17"/>
                </a:lnTo>
                <a:lnTo>
                  <a:pt x="360" y="0"/>
                </a:lnTo>
                <a:lnTo>
                  <a:pt x="367" y="44"/>
                </a:lnTo>
                <a:lnTo>
                  <a:pt x="396" y="101"/>
                </a:lnTo>
                <a:lnTo>
                  <a:pt x="421" y="388"/>
                </a:lnTo>
                <a:lnTo>
                  <a:pt x="415" y="447"/>
                </a:lnTo>
                <a:lnTo>
                  <a:pt x="430" y="481"/>
                </a:lnTo>
                <a:lnTo>
                  <a:pt x="413" y="546"/>
                </a:lnTo>
                <a:lnTo>
                  <a:pt x="390" y="574"/>
                </a:lnTo>
                <a:lnTo>
                  <a:pt x="379" y="622"/>
                </a:lnTo>
                <a:lnTo>
                  <a:pt x="392" y="637"/>
                </a:lnTo>
                <a:lnTo>
                  <a:pt x="381" y="664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9"/>
                </a:lnTo>
                <a:lnTo>
                  <a:pt x="270" y="753"/>
                </a:lnTo>
                <a:lnTo>
                  <a:pt x="255" y="749"/>
                </a:lnTo>
                <a:lnTo>
                  <a:pt x="238" y="719"/>
                </a:lnTo>
                <a:lnTo>
                  <a:pt x="211" y="645"/>
                </a:lnTo>
                <a:lnTo>
                  <a:pt x="147" y="607"/>
                </a:lnTo>
                <a:lnTo>
                  <a:pt x="133" y="569"/>
                </a:lnTo>
                <a:lnTo>
                  <a:pt x="154" y="510"/>
                </a:lnTo>
                <a:lnTo>
                  <a:pt x="137" y="498"/>
                </a:lnTo>
                <a:lnTo>
                  <a:pt x="95" y="498"/>
                </a:lnTo>
                <a:lnTo>
                  <a:pt x="86" y="462"/>
                </a:lnTo>
                <a:lnTo>
                  <a:pt x="17" y="390"/>
                </a:lnTo>
                <a:lnTo>
                  <a:pt x="0" y="331"/>
                </a:lnTo>
                <a:lnTo>
                  <a:pt x="8" y="30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2" name="Freeform 963"/>
          <p:cNvSpPr>
            <a:spLocks/>
          </p:cNvSpPr>
          <p:nvPr/>
        </p:nvSpPr>
        <p:spPr bwMode="auto">
          <a:xfrm>
            <a:off x="6114957" y="3079614"/>
            <a:ext cx="377265" cy="697229"/>
          </a:xfrm>
          <a:custGeom>
            <a:avLst/>
            <a:gdLst>
              <a:gd name="T0" fmla="*/ 6 w 338"/>
              <a:gd name="T1" fmla="*/ 284 h 566"/>
              <a:gd name="T2" fmla="*/ 11 w 338"/>
              <a:gd name="T3" fmla="*/ 275 h 566"/>
              <a:gd name="T4" fmla="*/ 43 w 338"/>
              <a:gd name="T5" fmla="*/ 273 h 566"/>
              <a:gd name="T6" fmla="*/ 69 w 338"/>
              <a:gd name="T7" fmla="*/ 265 h 566"/>
              <a:gd name="T8" fmla="*/ 97 w 338"/>
              <a:gd name="T9" fmla="*/ 249 h 566"/>
              <a:gd name="T10" fmla="*/ 118 w 338"/>
              <a:gd name="T11" fmla="*/ 248 h 566"/>
              <a:gd name="T12" fmla="*/ 143 w 338"/>
              <a:gd name="T13" fmla="*/ 207 h 566"/>
              <a:gd name="T14" fmla="*/ 151 w 338"/>
              <a:gd name="T15" fmla="*/ 210 h 566"/>
              <a:gd name="T16" fmla="*/ 170 w 338"/>
              <a:gd name="T17" fmla="*/ 195 h 566"/>
              <a:gd name="T18" fmla="*/ 165 w 338"/>
              <a:gd name="T19" fmla="*/ 185 h 566"/>
              <a:gd name="T20" fmla="*/ 167 w 338"/>
              <a:gd name="T21" fmla="*/ 179 h 566"/>
              <a:gd name="T22" fmla="*/ 148 w 338"/>
              <a:gd name="T23" fmla="*/ 4 h 566"/>
              <a:gd name="T24" fmla="*/ 146 w 338"/>
              <a:gd name="T25" fmla="*/ 0 h 566"/>
              <a:gd name="T26" fmla="*/ 45 w 338"/>
              <a:gd name="T27" fmla="*/ 12 h 566"/>
              <a:gd name="T28" fmla="*/ 26 w 338"/>
              <a:gd name="T29" fmla="*/ 21 h 566"/>
              <a:gd name="T30" fmla="*/ 9 w 338"/>
              <a:gd name="T31" fmla="*/ 16 h 566"/>
              <a:gd name="T32" fmla="*/ 21 w 338"/>
              <a:gd name="T33" fmla="*/ 160 h 566"/>
              <a:gd name="T34" fmla="*/ 18 w 338"/>
              <a:gd name="T35" fmla="*/ 190 h 566"/>
              <a:gd name="T36" fmla="*/ 26 w 338"/>
              <a:gd name="T37" fmla="*/ 207 h 566"/>
              <a:gd name="T38" fmla="*/ 17 w 338"/>
              <a:gd name="T39" fmla="*/ 239 h 566"/>
              <a:gd name="T40" fmla="*/ 6 w 338"/>
              <a:gd name="T41" fmla="*/ 253 h 566"/>
              <a:gd name="T42" fmla="*/ 0 w 338"/>
              <a:gd name="T43" fmla="*/ 277 h 566"/>
              <a:gd name="T44" fmla="*/ 6 w 338"/>
              <a:gd name="T45" fmla="*/ 284 h 566"/>
              <a:gd name="T46" fmla="*/ 6 w 338"/>
              <a:gd name="T47" fmla="*/ 284 h 5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8"/>
              <a:gd name="T73" fmla="*/ 0 h 566"/>
              <a:gd name="T74" fmla="*/ 338 w 338"/>
              <a:gd name="T75" fmla="*/ 566 h 5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8" h="566">
                <a:moveTo>
                  <a:pt x="11" y="566"/>
                </a:moveTo>
                <a:lnTo>
                  <a:pt x="21" y="549"/>
                </a:lnTo>
                <a:lnTo>
                  <a:pt x="85" y="545"/>
                </a:lnTo>
                <a:lnTo>
                  <a:pt x="138" y="528"/>
                </a:lnTo>
                <a:lnTo>
                  <a:pt x="192" y="496"/>
                </a:lnTo>
                <a:lnTo>
                  <a:pt x="235" y="494"/>
                </a:lnTo>
                <a:lnTo>
                  <a:pt x="285" y="412"/>
                </a:lnTo>
                <a:lnTo>
                  <a:pt x="300" y="418"/>
                </a:lnTo>
                <a:lnTo>
                  <a:pt x="338" y="389"/>
                </a:lnTo>
                <a:lnTo>
                  <a:pt x="329" y="368"/>
                </a:lnTo>
                <a:lnTo>
                  <a:pt x="332" y="357"/>
                </a:lnTo>
                <a:lnTo>
                  <a:pt x="294" y="7"/>
                </a:lnTo>
                <a:lnTo>
                  <a:pt x="291" y="0"/>
                </a:lnTo>
                <a:lnTo>
                  <a:pt x="89" y="23"/>
                </a:lnTo>
                <a:lnTo>
                  <a:pt x="51" y="42"/>
                </a:lnTo>
                <a:lnTo>
                  <a:pt x="17" y="32"/>
                </a:lnTo>
                <a:lnTo>
                  <a:pt x="42" y="319"/>
                </a:lnTo>
                <a:lnTo>
                  <a:pt x="36" y="378"/>
                </a:lnTo>
                <a:lnTo>
                  <a:pt x="51" y="412"/>
                </a:lnTo>
                <a:lnTo>
                  <a:pt x="34" y="477"/>
                </a:lnTo>
                <a:lnTo>
                  <a:pt x="11" y="505"/>
                </a:lnTo>
                <a:lnTo>
                  <a:pt x="0" y="553"/>
                </a:lnTo>
                <a:lnTo>
                  <a:pt x="11" y="56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3" name="Freeform 964"/>
          <p:cNvSpPr>
            <a:spLocks/>
          </p:cNvSpPr>
          <p:nvPr/>
        </p:nvSpPr>
        <p:spPr bwMode="auto">
          <a:xfrm>
            <a:off x="5977525" y="3517186"/>
            <a:ext cx="877140" cy="485656"/>
          </a:xfrm>
          <a:custGeom>
            <a:avLst/>
            <a:gdLst>
              <a:gd name="T0" fmla="*/ 2 w 791"/>
              <a:gd name="T1" fmla="*/ 188 h 396"/>
              <a:gd name="T2" fmla="*/ 11 w 791"/>
              <a:gd name="T3" fmla="*/ 187 h 396"/>
              <a:gd name="T4" fmla="*/ 14 w 791"/>
              <a:gd name="T5" fmla="*/ 166 h 396"/>
              <a:gd name="T6" fmla="*/ 8 w 791"/>
              <a:gd name="T7" fmla="*/ 165 h 396"/>
              <a:gd name="T8" fmla="*/ 21 w 791"/>
              <a:gd name="T9" fmla="*/ 148 h 396"/>
              <a:gd name="T10" fmla="*/ 45 w 791"/>
              <a:gd name="T11" fmla="*/ 155 h 396"/>
              <a:gd name="T12" fmla="*/ 49 w 791"/>
              <a:gd name="T13" fmla="*/ 131 h 396"/>
              <a:gd name="T14" fmla="*/ 66 w 791"/>
              <a:gd name="T15" fmla="*/ 124 h 396"/>
              <a:gd name="T16" fmla="*/ 64 w 791"/>
              <a:gd name="T17" fmla="*/ 120 h 396"/>
              <a:gd name="T18" fmla="*/ 73 w 791"/>
              <a:gd name="T19" fmla="*/ 97 h 396"/>
              <a:gd name="T20" fmla="*/ 105 w 791"/>
              <a:gd name="T21" fmla="*/ 95 h 396"/>
              <a:gd name="T22" fmla="*/ 132 w 791"/>
              <a:gd name="T23" fmla="*/ 87 h 396"/>
              <a:gd name="T24" fmla="*/ 149 w 791"/>
              <a:gd name="T25" fmla="*/ 75 h 396"/>
              <a:gd name="T26" fmla="*/ 159 w 791"/>
              <a:gd name="T27" fmla="*/ 71 h 396"/>
              <a:gd name="T28" fmla="*/ 180 w 791"/>
              <a:gd name="T29" fmla="*/ 70 h 396"/>
              <a:gd name="T30" fmla="*/ 205 w 791"/>
              <a:gd name="T31" fmla="*/ 28 h 396"/>
              <a:gd name="T32" fmla="*/ 213 w 791"/>
              <a:gd name="T33" fmla="*/ 31 h 396"/>
              <a:gd name="T34" fmla="*/ 232 w 791"/>
              <a:gd name="T35" fmla="*/ 17 h 396"/>
              <a:gd name="T36" fmla="*/ 227 w 791"/>
              <a:gd name="T37" fmla="*/ 6 h 396"/>
              <a:gd name="T38" fmla="*/ 229 w 791"/>
              <a:gd name="T39" fmla="*/ 1 h 396"/>
              <a:gd name="T40" fmla="*/ 246 w 791"/>
              <a:gd name="T41" fmla="*/ 0 h 396"/>
              <a:gd name="T42" fmla="*/ 257 w 791"/>
              <a:gd name="T43" fmla="*/ 4 h 396"/>
              <a:gd name="T44" fmla="*/ 292 w 791"/>
              <a:gd name="T45" fmla="*/ 24 h 396"/>
              <a:gd name="T46" fmla="*/ 316 w 791"/>
              <a:gd name="T47" fmla="*/ 23 h 396"/>
              <a:gd name="T48" fmla="*/ 328 w 791"/>
              <a:gd name="T49" fmla="*/ 15 h 396"/>
              <a:gd name="T50" fmla="*/ 355 w 791"/>
              <a:gd name="T51" fmla="*/ 33 h 396"/>
              <a:gd name="T52" fmla="*/ 364 w 791"/>
              <a:gd name="T53" fmla="*/ 65 h 396"/>
              <a:gd name="T54" fmla="*/ 395 w 791"/>
              <a:gd name="T55" fmla="*/ 88 h 396"/>
              <a:gd name="T56" fmla="*/ 380 w 791"/>
              <a:gd name="T57" fmla="*/ 105 h 396"/>
              <a:gd name="T58" fmla="*/ 353 w 791"/>
              <a:gd name="T59" fmla="*/ 131 h 396"/>
              <a:gd name="T60" fmla="*/ 353 w 791"/>
              <a:gd name="T61" fmla="*/ 137 h 396"/>
              <a:gd name="T62" fmla="*/ 314 w 791"/>
              <a:gd name="T63" fmla="*/ 162 h 396"/>
              <a:gd name="T64" fmla="*/ 95 w 791"/>
              <a:gd name="T65" fmla="*/ 183 h 396"/>
              <a:gd name="T66" fmla="*/ 71 w 791"/>
              <a:gd name="T67" fmla="*/ 181 h 396"/>
              <a:gd name="T68" fmla="*/ 72 w 791"/>
              <a:gd name="T69" fmla="*/ 192 h 396"/>
              <a:gd name="T70" fmla="*/ 0 w 791"/>
              <a:gd name="T71" fmla="*/ 198 h 396"/>
              <a:gd name="T72" fmla="*/ 2 w 791"/>
              <a:gd name="T73" fmla="*/ 188 h 396"/>
              <a:gd name="T74" fmla="*/ 2 w 791"/>
              <a:gd name="T75" fmla="*/ 188 h 39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1"/>
              <a:gd name="T115" fmla="*/ 0 h 396"/>
              <a:gd name="T116" fmla="*/ 791 w 791"/>
              <a:gd name="T117" fmla="*/ 396 h 39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1" h="396">
                <a:moveTo>
                  <a:pt x="4" y="375"/>
                </a:moveTo>
                <a:lnTo>
                  <a:pt x="23" y="373"/>
                </a:lnTo>
                <a:lnTo>
                  <a:pt x="29" y="331"/>
                </a:lnTo>
                <a:lnTo>
                  <a:pt x="17" y="329"/>
                </a:lnTo>
                <a:lnTo>
                  <a:pt x="42" y="295"/>
                </a:lnTo>
                <a:lnTo>
                  <a:pt x="91" y="310"/>
                </a:lnTo>
                <a:lnTo>
                  <a:pt x="99" y="262"/>
                </a:lnTo>
                <a:lnTo>
                  <a:pt x="133" y="249"/>
                </a:lnTo>
                <a:lnTo>
                  <a:pt x="128" y="240"/>
                </a:lnTo>
                <a:lnTo>
                  <a:pt x="147" y="194"/>
                </a:lnTo>
                <a:lnTo>
                  <a:pt x="211" y="190"/>
                </a:lnTo>
                <a:lnTo>
                  <a:pt x="264" y="173"/>
                </a:lnTo>
                <a:lnTo>
                  <a:pt x="299" y="150"/>
                </a:lnTo>
                <a:lnTo>
                  <a:pt x="318" y="141"/>
                </a:lnTo>
                <a:lnTo>
                  <a:pt x="361" y="139"/>
                </a:lnTo>
                <a:lnTo>
                  <a:pt x="411" y="57"/>
                </a:lnTo>
                <a:lnTo>
                  <a:pt x="426" y="63"/>
                </a:lnTo>
                <a:lnTo>
                  <a:pt x="464" y="34"/>
                </a:lnTo>
                <a:lnTo>
                  <a:pt x="455" y="13"/>
                </a:lnTo>
                <a:lnTo>
                  <a:pt x="458" y="2"/>
                </a:lnTo>
                <a:lnTo>
                  <a:pt x="493" y="0"/>
                </a:lnTo>
                <a:lnTo>
                  <a:pt x="515" y="8"/>
                </a:lnTo>
                <a:lnTo>
                  <a:pt x="584" y="48"/>
                </a:lnTo>
                <a:lnTo>
                  <a:pt x="633" y="46"/>
                </a:lnTo>
                <a:lnTo>
                  <a:pt x="656" y="31"/>
                </a:lnTo>
                <a:lnTo>
                  <a:pt x="711" y="65"/>
                </a:lnTo>
                <a:lnTo>
                  <a:pt x="728" y="129"/>
                </a:lnTo>
                <a:lnTo>
                  <a:pt x="791" y="175"/>
                </a:lnTo>
                <a:lnTo>
                  <a:pt x="761" y="211"/>
                </a:lnTo>
                <a:lnTo>
                  <a:pt x="707" y="262"/>
                </a:lnTo>
                <a:lnTo>
                  <a:pt x="706" y="274"/>
                </a:lnTo>
                <a:lnTo>
                  <a:pt x="628" y="323"/>
                </a:lnTo>
                <a:lnTo>
                  <a:pt x="190" y="365"/>
                </a:lnTo>
                <a:lnTo>
                  <a:pt x="143" y="361"/>
                </a:lnTo>
                <a:lnTo>
                  <a:pt x="145" y="384"/>
                </a:lnTo>
                <a:lnTo>
                  <a:pt x="0" y="396"/>
                </a:lnTo>
                <a:lnTo>
                  <a:pt x="4" y="3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4" name="Freeform 965"/>
          <p:cNvSpPr>
            <a:spLocks/>
          </p:cNvSpPr>
          <p:nvPr/>
        </p:nvSpPr>
        <p:spPr bwMode="auto">
          <a:xfrm>
            <a:off x="5879166" y="3877821"/>
            <a:ext cx="1034783" cy="378667"/>
          </a:xfrm>
          <a:custGeom>
            <a:avLst/>
            <a:gdLst>
              <a:gd name="T0" fmla="*/ 9 w 931"/>
              <a:gd name="T1" fmla="*/ 126 h 308"/>
              <a:gd name="T2" fmla="*/ 6 w 931"/>
              <a:gd name="T3" fmla="*/ 124 h 308"/>
              <a:gd name="T4" fmla="*/ 19 w 931"/>
              <a:gd name="T5" fmla="*/ 114 h 308"/>
              <a:gd name="T6" fmla="*/ 32 w 931"/>
              <a:gd name="T7" fmla="*/ 90 h 308"/>
              <a:gd name="T8" fmla="*/ 28 w 931"/>
              <a:gd name="T9" fmla="*/ 84 h 308"/>
              <a:gd name="T10" fmla="*/ 34 w 931"/>
              <a:gd name="T11" fmla="*/ 73 h 308"/>
              <a:gd name="T12" fmla="*/ 34 w 931"/>
              <a:gd name="T13" fmla="*/ 60 h 308"/>
              <a:gd name="T14" fmla="*/ 44 w 931"/>
              <a:gd name="T15" fmla="*/ 50 h 308"/>
              <a:gd name="T16" fmla="*/ 116 w 931"/>
              <a:gd name="T17" fmla="*/ 44 h 308"/>
              <a:gd name="T18" fmla="*/ 115 w 931"/>
              <a:gd name="T19" fmla="*/ 33 h 308"/>
              <a:gd name="T20" fmla="*/ 139 w 931"/>
              <a:gd name="T21" fmla="*/ 35 h 308"/>
              <a:gd name="T22" fmla="*/ 358 w 931"/>
              <a:gd name="T23" fmla="*/ 14 h 308"/>
              <a:gd name="T24" fmla="*/ 466 w 931"/>
              <a:gd name="T25" fmla="*/ 0 h 308"/>
              <a:gd name="T26" fmla="*/ 447 w 931"/>
              <a:gd name="T27" fmla="*/ 37 h 308"/>
              <a:gd name="T28" fmla="*/ 417 w 931"/>
              <a:gd name="T29" fmla="*/ 43 h 308"/>
              <a:gd name="T30" fmla="*/ 403 w 931"/>
              <a:gd name="T31" fmla="*/ 62 h 308"/>
              <a:gd name="T32" fmla="*/ 350 w 931"/>
              <a:gd name="T33" fmla="*/ 93 h 308"/>
              <a:gd name="T34" fmla="*/ 347 w 931"/>
              <a:gd name="T35" fmla="*/ 104 h 308"/>
              <a:gd name="T36" fmla="*/ 334 w 931"/>
              <a:gd name="T37" fmla="*/ 111 h 308"/>
              <a:gd name="T38" fmla="*/ 334 w 931"/>
              <a:gd name="T39" fmla="*/ 126 h 308"/>
              <a:gd name="T40" fmla="*/ 262 w 931"/>
              <a:gd name="T41" fmla="*/ 135 h 308"/>
              <a:gd name="T42" fmla="*/ 117 w 931"/>
              <a:gd name="T43" fmla="*/ 147 h 308"/>
              <a:gd name="T44" fmla="*/ 0 w 931"/>
              <a:gd name="T45" fmla="*/ 154 h 308"/>
              <a:gd name="T46" fmla="*/ 9 w 931"/>
              <a:gd name="T47" fmla="*/ 126 h 308"/>
              <a:gd name="T48" fmla="*/ 9 w 931"/>
              <a:gd name="T49" fmla="*/ 126 h 3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1"/>
              <a:gd name="T76" fmla="*/ 0 h 308"/>
              <a:gd name="T77" fmla="*/ 931 w 931"/>
              <a:gd name="T78" fmla="*/ 308 h 3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1" h="308">
                <a:moveTo>
                  <a:pt x="17" y="253"/>
                </a:moveTo>
                <a:lnTo>
                  <a:pt x="11" y="249"/>
                </a:lnTo>
                <a:lnTo>
                  <a:pt x="38" y="228"/>
                </a:lnTo>
                <a:lnTo>
                  <a:pt x="64" y="180"/>
                </a:lnTo>
                <a:lnTo>
                  <a:pt x="55" y="169"/>
                </a:lnTo>
                <a:lnTo>
                  <a:pt x="68" y="146"/>
                </a:lnTo>
                <a:lnTo>
                  <a:pt x="68" y="120"/>
                </a:lnTo>
                <a:lnTo>
                  <a:pt x="87" y="101"/>
                </a:lnTo>
                <a:lnTo>
                  <a:pt x="232" y="89"/>
                </a:lnTo>
                <a:lnTo>
                  <a:pt x="230" y="66"/>
                </a:lnTo>
                <a:lnTo>
                  <a:pt x="277" y="70"/>
                </a:lnTo>
                <a:lnTo>
                  <a:pt x="715" y="28"/>
                </a:lnTo>
                <a:lnTo>
                  <a:pt x="931" y="0"/>
                </a:lnTo>
                <a:lnTo>
                  <a:pt x="893" y="74"/>
                </a:lnTo>
                <a:lnTo>
                  <a:pt x="834" y="87"/>
                </a:lnTo>
                <a:lnTo>
                  <a:pt x="806" y="125"/>
                </a:lnTo>
                <a:lnTo>
                  <a:pt x="699" y="186"/>
                </a:lnTo>
                <a:lnTo>
                  <a:pt x="694" y="209"/>
                </a:lnTo>
                <a:lnTo>
                  <a:pt x="667" y="222"/>
                </a:lnTo>
                <a:lnTo>
                  <a:pt x="667" y="253"/>
                </a:lnTo>
                <a:lnTo>
                  <a:pt x="523" y="270"/>
                </a:lnTo>
                <a:lnTo>
                  <a:pt x="234" y="294"/>
                </a:lnTo>
                <a:lnTo>
                  <a:pt x="0" y="308"/>
                </a:lnTo>
                <a:lnTo>
                  <a:pt x="17" y="25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5" name="Freeform 966"/>
          <p:cNvSpPr>
            <a:spLocks/>
          </p:cNvSpPr>
          <p:nvPr/>
        </p:nvSpPr>
        <p:spPr bwMode="auto">
          <a:xfrm>
            <a:off x="5737692" y="4240861"/>
            <a:ext cx="431160" cy="803016"/>
          </a:xfrm>
          <a:custGeom>
            <a:avLst/>
            <a:gdLst>
              <a:gd name="T0" fmla="*/ 13 w 388"/>
              <a:gd name="T1" fmla="*/ 228 h 654"/>
              <a:gd name="T2" fmla="*/ 33 w 388"/>
              <a:gd name="T3" fmla="*/ 203 h 654"/>
              <a:gd name="T4" fmla="*/ 27 w 388"/>
              <a:gd name="T5" fmla="*/ 197 h 654"/>
              <a:gd name="T6" fmla="*/ 19 w 388"/>
              <a:gd name="T7" fmla="*/ 144 h 654"/>
              <a:gd name="T8" fmla="*/ 17 w 388"/>
              <a:gd name="T9" fmla="*/ 107 h 654"/>
              <a:gd name="T10" fmla="*/ 29 w 388"/>
              <a:gd name="T11" fmla="*/ 68 h 654"/>
              <a:gd name="T12" fmla="*/ 50 w 388"/>
              <a:gd name="T13" fmla="*/ 40 h 654"/>
              <a:gd name="T14" fmla="*/ 49 w 388"/>
              <a:gd name="T15" fmla="*/ 33 h 654"/>
              <a:gd name="T16" fmla="*/ 64 w 388"/>
              <a:gd name="T17" fmla="*/ 7 h 654"/>
              <a:gd name="T18" fmla="*/ 181 w 388"/>
              <a:gd name="T19" fmla="*/ 0 h 654"/>
              <a:gd name="T20" fmla="*/ 187 w 388"/>
              <a:gd name="T21" fmla="*/ 6 h 654"/>
              <a:gd name="T22" fmla="*/ 181 w 388"/>
              <a:gd name="T23" fmla="*/ 209 h 654"/>
              <a:gd name="T24" fmla="*/ 194 w 388"/>
              <a:gd name="T25" fmla="*/ 307 h 654"/>
              <a:gd name="T26" fmla="*/ 190 w 388"/>
              <a:gd name="T27" fmla="*/ 312 h 654"/>
              <a:gd name="T28" fmla="*/ 165 w 388"/>
              <a:gd name="T29" fmla="*/ 306 h 654"/>
              <a:gd name="T30" fmla="*/ 126 w 388"/>
              <a:gd name="T31" fmla="*/ 327 h 654"/>
              <a:gd name="T32" fmla="*/ 107 w 388"/>
              <a:gd name="T33" fmla="*/ 296 h 654"/>
              <a:gd name="T34" fmla="*/ 110 w 388"/>
              <a:gd name="T35" fmla="*/ 273 h 654"/>
              <a:gd name="T36" fmla="*/ 0 w 388"/>
              <a:gd name="T37" fmla="*/ 278 h 654"/>
              <a:gd name="T38" fmla="*/ 13 w 388"/>
              <a:gd name="T39" fmla="*/ 228 h 654"/>
              <a:gd name="T40" fmla="*/ 13 w 388"/>
              <a:gd name="T41" fmla="*/ 228 h 6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8"/>
              <a:gd name="T64" fmla="*/ 0 h 654"/>
              <a:gd name="T65" fmla="*/ 388 w 388"/>
              <a:gd name="T66" fmla="*/ 654 h 6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8" h="654">
                <a:moveTo>
                  <a:pt x="27" y="457"/>
                </a:moveTo>
                <a:lnTo>
                  <a:pt x="65" y="407"/>
                </a:lnTo>
                <a:lnTo>
                  <a:pt x="54" y="394"/>
                </a:lnTo>
                <a:lnTo>
                  <a:pt x="38" y="287"/>
                </a:lnTo>
                <a:lnTo>
                  <a:pt x="33" y="215"/>
                </a:lnTo>
                <a:lnTo>
                  <a:pt x="59" y="135"/>
                </a:lnTo>
                <a:lnTo>
                  <a:pt x="101" y="80"/>
                </a:lnTo>
                <a:lnTo>
                  <a:pt x="97" y="65"/>
                </a:lnTo>
                <a:lnTo>
                  <a:pt x="128" y="14"/>
                </a:lnTo>
                <a:lnTo>
                  <a:pt x="362" y="0"/>
                </a:lnTo>
                <a:lnTo>
                  <a:pt x="373" y="12"/>
                </a:lnTo>
                <a:lnTo>
                  <a:pt x="362" y="419"/>
                </a:lnTo>
                <a:lnTo>
                  <a:pt x="388" y="614"/>
                </a:lnTo>
                <a:lnTo>
                  <a:pt x="379" y="624"/>
                </a:lnTo>
                <a:lnTo>
                  <a:pt x="329" y="612"/>
                </a:lnTo>
                <a:lnTo>
                  <a:pt x="253" y="654"/>
                </a:lnTo>
                <a:lnTo>
                  <a:pt x="215" y="592"/>
                </a:lnTo>
                <a:lnTo>
                  <a:pt x="221" y="546"/>
                </a:lnTo>
                <a:lnTo>
                  <a:pt x="0" y="555"/>
                </a:lnTo>
                <a:lnTo>
                  <a:pt x="27" y="45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6" name="Freeform 967"/>
          <p:cNvSpPr>
            <a:spLocks/>
          </p:cNvSpPr>
          <p:nvPr/>
        </p:nvSpPr>
        <p:spPr bwMode="auto">
          <a:xfrm>
            <a:off x="6139210" y="4209606"/>
            <a:ext cx="462149" cy="810228"/>
          </a:xfrm>
          <a:custGeom>
            <a:avLst/>
            <a:gdLst>
              <a:gd name="T0" fmla="*/ 6 w 416"/>
              <a:gd name="T1" fmla="*/ 18 h 659"/>
              <a:gd name="T2" fmla="*/ 0 w 416"/>
              <a:gd name="T3" fmla="*/ 222 h 659"/>
              <a:gd name="T4" fmla="*/ 13 w 416"/>
              <a:gd name="T5" fmla="*/ 319 h 659"/>
              <a:gd name="T6" fmla="*/ 27 w 416"/>
              <a:gd name="T7" fmla="*/ 323 h 659"/>
              <a:gd name="T8" fmla="*/ 41 w 416"/>
              <a:gd name="T9" fmla="*/ 316 h 659"/>
              <a:gd name="T10" fmla="*/ 49 w 416"/>
              <a:gd name="T11" fmla="*/ 323 h 659"/>
              <a:gd name="T12" fmla="*/ 37 w 416"/>
              <a:gd name="T13" fmla="*/ 330 h 659"/>
              <a:gd name="T14" fmla="*/ 66 w 416"/>
              <a:gd name="T15" fmla="*/ 322 h 659"/>
              <a:gd name="T16" fmla="*/ 71 w 416"/>
              <a:gd name="T17" fmla="*/ 314 h 659"/>
              <a:gd name="T18" fmla="*/ 68 w 416"/>
              <a:gd name="T19" fmla="*/ 308 h 659"/>
              <a:gd name="T20" fmla="*/ 69 w 416"/>
              <a:gd name="T21" fmla="*/ 299 h 659"/>
              <a:gd name="T22" fmla="*/ 56 w 416"/>
              <a:gd name="T23" fmla="*/ 287 h 659"/>
              <a:gd name="T24" fmla="*/ 56 w 416"/>
              <a:gd name="T25" fmla="*/ 277 h 659"/>
              <a:gd name="T26" fmla="*/ 208 w 416"/>
              <a:gd name="T27" fmla="*/ 263 h 659"/>
              <a:gd name="T28" fmla="*/ 196 w 416"/>
              <a:gd name="T29" fmla="*/ 211 h 659"/>
              <a:gd name="T30" fmla="*/ 203 w 416"/>
              <a:gd name="T31" fmla="*/ 180 h 659"/>
              <a:gd name="T32" fmla="*/ 184 w 416"/>
              <a:gd name="T33" fmla="*/ 139 h 659"/>
              <a:gd name="T34" fmla="*/ 145 w 416"/>
              <a:gd name="T35" fmla="*/ 0 h 659"/>
              <a:gd name="T36" fmla="*/ 0 w 416"/>
              <a:gd name="T37" fmla="*/ 12 h 659"/>
              <a:gd name="T38" fmla="*/ 6 w 416"/>
              <a:gd name="T39" fmla="*/ 18 h 659"/>
              <a:gd name="T40" fmla="*/ 6 w 416"/>
              <a:gd name="T41" fmla="*/ 18 h 6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6"/>
              <a:gd name="T64" fmla="*/ 0 h 659"/>
              <a:gd name="T65" fmla="*/ 416 w 416"/>
              <a:gd name="T66" fmla="*/ 659 h 6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6" h="659">
                <a:moveTo>
                  <a:pt x="11" y="36"/>
                </a:moveTo>
                <a:lnTo>
                  <a:pt x="0" y="443"/>
                </a:lnTo>
                <a:lnTo>
                  <a:pt x="26" y="638"/>
                </a:lnTo>
                <a:lnTo>
                  <a:pt x="55" y="646"/>
                </a:lnTo>
                <a:lnTo>
                  <a:pt x="81" y="631"/>
                </a:lnTo>
                <a:lnTo>
                  <a:pt x="97" y="646"/>
                </a:lnTo>
                <a:lnTo>
                  <a:pt x="74" y="659"/>
                </a:lnTo>
                <a:lnTo>
                  <a:pt x="131" y="644"/>
                </a:lnTo>
                <a:lnTo>
                  <a:pt x="142" y="627"/>
                </a:lnTo>
                <a:lnTo>
                  <a:pt x="135" y="616"/>
                </a:lnTo>
                <a:lnTo>
                  <a:pt x="138" y="598"/>
                </a:lnTo>
                <a:lnTo>
                  <a:pt x="112" y="574"/>
                </a:lnTo>
                <a:lnTo>
                  <a:pt x="112" y="553"/>
                </a:lnTo>
                <a:lnTo>
                  <a:pt x="416" y="526"/>
                </a:lnTo>
                <a:lnTo>
                  <a:pt x="391" y="422"/>
                </a:lnTo>
                <a:lnTo>
                  <a:pt x="406" y="359"/>
                </a:lnTo>
                <a:lnTo>
                  <a:pt x="368" y="277"/>
                </a:lnTo>
                <a:lnTo>
                  <a:pt x="289" y="0"/>
                </a:lnTo>
                <a:lnTo>
                  <a:pt x="0" y="24"/>
                </a:lnTo>
                <a:lnTo>
                  <a:pt x="11" y="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7" name="Freeform 968"/>
          <p:cNvSpPr>
            <a:spLocks/>
          </p:cNvSpPr>
          <p:nvPr/>
        </p:nvSpPr>
        <p:spPr bwMode="auto">
          <a:xfrm>
            <a:off x="6458537" y="4167532"/>
            <a:ext cx="653477" cy="741708"/>
          </a:xfrm>
          <a:custGeom>
            <a:avLst/>
            <a:gdLst>
              <a:gd name="T0" fmla="*/ 40 w 587"/>
              <a:gd name="T1" fmla="*/ 156 h 603"/>
              <a:gd name="T2" fmla="*/ 59 w 587"/>
              <a:gd name="T3" fmla="*/ 197 h 603"/>
              <a:gd name="T4" fmla="*/ 51 w 587"/>
              <a:gd name="T5" fmla="*/ 229 h 603"/>
              <a:gd name="T6" fmla="*/ 64 w 587"/>
              <a:gd name="T7" fmla="*/ 281 h 603"/>
              <a:gd name="T8" fmla="*/ 75 w 587"/>
              <a:gd name="T9" fmla="*/ 298 h 603"/>
              <a:gd name="T10" fmla="*/ 232 w 587"/>
              <a:gd name="T11" fmla="*/ 289 h 603"/>
              <a:gd name="T12" fmla="*/ 234 w 587"/>
              <a:gd name="T13" fmla="*/ 300 h 603"/>
              <a:gd name="T14" fmla="*/ 243 w 587"/>
              <a:gd name="T15" fmla="*/ 302 h 603"/>
              <a:gd name="T16" fmla="*/ 240 w 587"/>
              <a:gd name="T17" fmla="*/ 276 h 603"/>
              <a:gd name="T18" fmla="*/ 246 w 587"/>
              <a:gd name="T19" fmla="*/ 269 h 603"/>
              <a:gd name="T20" fmla="*/ 269 w 587"/>
              <a:gd name="T21" fmla="*/ 274 h 603"/>
              <a:gd name="T22" fmla="*/ 273 w 587"/>
              <a:gd name="T23" fmla="*/ 256 h 603"/>
              <a:gd name="T24" fmla="*/ 270 w 587"/>
              <a:gd name="T25" fmla="*/ 232 h 603"/>
              <a:gd name="T26" fmla="*/ 280 w 587"/>
              <a:gd name="T27" fmla="*/ 226 h 603"/>
              <a:gd name="T28" fmla="*/ 294 w 587"/>
              <a:gd name="T29" fmla="*/ 180 h 603"/>
              <a:gd name="T30" fmla="*/ 284 w 587"/>
              <a:gd name="T31" fmla="*/ 178 h 603"/>
              <a:gd name="T32" fmla="*/ 246 w 587"/>
              <a:gd name="T33" fmla="*/ 119 h 603"/>
              <a:gd name="T34" fmla="*/ 164 w 587"/>
              <a:gd name="T35" fmla="*/ 45 h 603"/>
              <a:gd name="T36" fmla="*/ 127 w 587"/>
              <a:gd name="T37" fmla="*/ 22 h 603"/>
              <a:gd name="T38" fmla="*/ 140 w 587"/>
              <a:gd name="T39" fmla="*/ 0 h 603"/>
              <a:gd name="T40" fmla="*/ 72 w 587"/>
              <a:gd name="T41" fmla="*/ 9 h 603"/>
              <a:gd name="T42" fmla="*/ 0 w 587"/>
              <a:gd name="T43" fmla="*/ 18 h 603"/>
              <a:gd name="T44" fmla="*/ 40 w 587"/>
              <a:gd name="T45" fmla="*/ 156 h 603"/>
              <a:gd name="T46" fmla="*/ 40 w 587"/>
              <a:gd name="T47" fmla="*/ 156 h 6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7"/>
              <a:gd name="T73" fmla="*/ 0 h 603"/>
              <a:gd name="T74" fmla="*/ 587 w 587"/>
              <a:gd name="T75" fmla="*/ 603 h 6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7" h="603">
                <a:moveTo>
                  <a:pt x="79" y="312"/>
                </a:moveTo>
                <a:lnTo>
                  <a:pt x="117" y="394"/>
                </a:lnTo>
                <a:lnTo>
                  <a:pt x="102" y="457"/>
                </a:lnTo>
                <a:lnTo>
                  <a:pt x="127" y="561"/>
                </a:lnTo>
                <a:lnTo>
                  <a:pt x="150" y="595"/>
                </a:lnTo>
                <a:lnTo>
                  <a:pt x="464" y="578"/>
                </a:lnTo>
                <a:lnTo>
                  <a:pt x="467" y="599"/>
                </a:lnTo>
                <a:lnTo>
                  <a:pt x="486" y="603"/>
                </a:lnTo>
                <a:lnTo>
                  <a:pt x="479" y="552"/>
                </a:lnTo>
                <a:lnTo>
                  <a:pt x="492" y="538"/>
                </a:lnTo>
                <a:lnTo>
                  <a:pt x="538" y="548"/>
                </a:lnTo>
                <a:lnTo>
                  <a:pt x="545" y="512"/>
                </a:lnTo>
                <a:lnTo>
                  <a:pt x="540" y="464"/>
                </a:lnTo>
                <a:lnTo>
                  <a:pt x="559" y="451"/>
                </a:lnTo>
                <a:lnTo>
                  <a:pt x="587" y="360"/>
                </a:lnTo>
                <a:lnTo>
                  <a:pt x="568" y="356"/>
                </a:lnTo>
                <a:lnTo>
                  <a:pt x="492" y="238"/>
                </a:lnTo>
                <a:lnTo>
                  <a:pt x="327" y="90"/>
                </a:lnTo>
                <a:lnTo>
                  <a:pt x="254" y="44"/>
                </a:lnTo>
                <a:lnTo>
                  <a:pt x="279" y="0"/>
                </a:lnTo>
                <a:lnTo>
                  <a:pt x="144" y="18"/>
                </a:lnTo>
                <a:lnTo>
                  <a:pt x="0" y="35"/>
                </a:lnTo>
                <a:lnTo>
                  <a:pt x="79" y="31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8" name="Freeform 969"/>
          <p:cNvSpPr>
            <a:spLocks/>
          </p:cNvSpPr>
          <p:nvPr/>
        </p:nvSpPr>
        <p:spPr bwMode="auto">
          <a:xfrm>
            <a:off x="6263168" y="4828697"/>
            <a:ext cx="1099457" cy="897983"/>
          </a:xfrm>
          <a:custGeom>
            <a:avLst/>
            <a:gdLst>
              <a:gd name="T0" fmla="*/ 0 w 990"/>
              <a:gd name="T1" fmla="*/ 36 h 732"/>
              <a:gd name="T2" fmla="*/ 13 w 990"/>
              <a:gd name="T3" fmla="*/ 47 h 732"/>
              <a:gd name="T4" fmla="*/ 12 w 990"/>
              <a:gd name="T5" fmla="*/ 56 h 732"/>
              <a:gd name="T6" fmla="*/ 15 w 990"/>
              <a:gd name="T7" fmla="*/ 62 h 732"/>
              <a:gd name="T8" fmla="*/ 10 w 990"/>
              <a:gd name="T9" fmla="*/ 71 h 732"/>
              <a:gd name="T10" fmla="*/ 68 w 990"/>
              <a:gd name="T11" fmla="*/ 50 h 732"/>
              <a:gd name="T12" fmla="*/ 142 w 990"/>
              <a:gd name="T13" fmla="*/ 97 h 732"/>
              <a:gd name="T14" fmla="*/ 203 w 990"/>
              <a:gd name="T15" fmla="*/ 65 h 732"/>
              <a:gd name="T16" fmla="*/ 238 w 990"/>
              <a:gd name="T17" fmla="*/ 73 h 732"/>
              <a:gd name="T18" fmla="*/ 282 w 990"/>
              <a:gd name="T19" fmla="*/ 116 h 732"/>
              <a:gd name="T20" fmla="*/ 299 w 990"/>
              <a:gd name="T21" fmla="*/ 116 h 732"/>
              <a:gd name="T22" fmla="*/ 313 w 990"/>
              <a:gd name="T23" fmla="*/ 147 h 732"/>
              <a:gd name="T24" fmla="*/ 309 w 990"/>
              <a:gd name="T25" fmla="*/ 204 h 732"/>
              <a:gd name="T26" fmla="*/ 320 w 990"/>
              <a:gd name="T27" fmla="*/ 211 h 732"/>
              <a:gd name="T28" fmla="*/ 321 w 990"/>
              <a:gd name="T29" fmla="*/ 200 h 732"/>
              <a:gd name="T30" fmla="*/ 336 w 990"/>
              <a:gd name="T31" fmla="*/ 200 h 732"/>
              <a:gd name="T32" fmla="*/ 321 w 990"/>
              <a:gd name="T33" fmla="*/ 228 h 732"/>
              <a:gd name="T34" fmla="*/ 359 w 990"/>
              <a:gd name="T35" fmla="*/ 267 h 732"/>
              <a:gd name="T36" fmla="*/ 365 w 990"/>
              <a:gd name="T37" fmla="*/ 256 h 732"/>
              <a:gd name="T38" fmla="*/ 368 w 990"/>
              <a:gd name="T39" fmla="*/ 283 h 732"/>
              <a:gd name="T40" fmla="*/ 380 w 990"/>
              <a:gd name="T41" fmla="*/ 288 h 732"/>
              <a:gd name="T42" fmla="*/ 394 w 990"/>
              <a:gd name="T43" fmla="*/ 321 h 732"/>
              <a:gd name="T44" fmla="*/ 407 w 990"/>
              <a:gd name="T45" fmla="*/ 321 h 732"/>
              <a:gd name="T46" fmla="*/ 436 w 990"/>
              <a:gd name="T47" fmla="*/ 351 h 732"/>
              <a:gd name="T48" fmla="*/ 452 w 990"/>
              <a:gd name="T49" fmla="*/ 353 h 732"/>
              <a:gd name="T50" fmla="*/ 452 w 990"/>
              <a:gd name="T51" fmla="*/ 358 h 732"/>
              <a:gd name="T52" fmla="*/ 440 w 990"/>
              <a:gd name="T53" fmla="*/ 366 h 732"/>
              <a:gd name="T54" fmla="*/ 466 w 990"/>
              <a:gd name="T55" fmla="*/ 363 h 732"/>
              <a:gd name="T56" fmla="*/ 482 w 990"/>
              <a:gd name="T57" fmla="*/ 356 h 732"/>
              <a:gd name="T58" fmla="*/ 491 w 990"/>
              <a:gd name="T59" fmla="*/ 313 h 732"/>
              <a:gd name="T60" fmla="*/ 495 w 990"/>
              <a:gd name="T61" fmla="*/ 315 h 732"/>
              <a:gd name="T62" fmla="*/ 492 w 990"/>
              <a:gd name="T63" fmla="*/ 256 h 732"/>
              <a:gd name="T64" fmla="*/ 485 w 990"/>
              <a:gd name="T65" fmla="*/ 238 h 732"/>
              <a:gd name="T66" fmla="*/ 432 w 990"/>
              <a:gd name="T67" fmla="*/ 153 h 732"/>
              <a:gd name="T68" fmla="*/ 390 w 990"/>
              <a:gd name="T69" fmla="*/ 73 h 732"/>
              <a:gd name="T70" fmla="*/ 364 w 990"/>
              <a:gd name="T71" fmla="*/ 6 h 732"/>
              <a:gd name="T72" fmla="*/ 358 w 990"/>
              <a:gd name="T73" fmla="*/ 5 h 732"/>
              <a:gd name="T74" fmla="*/ 335 w 990"/>
              <a:gd name="T75" fmla="*/ 0 h 732"/>
              <a:gd name="T76" fmla="*/ 328 w 990"/>
              <a:gd name="T77" fmla="*/ 7 h 732"/>
              <a:gd name="T78" fmla="*/ 332 w 990"/>
              <a:gd name="T79" fmla="*/ 33 h 732"/>
              <a:gd name="T80" fmla="*/ 322 w 990"/>
              <a:gd name="T81" fmla="*/ 30 h 732"/>
              <a:gd name="T82" fmla="*/ 321 w 990"/>
              <a:gd name="T83" fmla="*/ 20 h 732"/>
              <a:gd name="T84" fmla="*/ 164 w 990"/>
              <a:gd name="T85" fmla="*/ 28 h 732"/>
              <a:gd name="T86" fmla="*/ 152 w 990"/>
              <a:gd name="T87" fmla="*/ 11 h 732"/>
              <a:gd name="T88" fmla="*/ 0 w 990"/>
              <a:gd name="T89" fmla="*/ 25 h 732"/>
              <a:gd name="T90" fmla="*/ 0 w 990"/>
              <a:gd name="T91" fmla="*/ 36 h 732"/>
              <a:gd name="T92" fmla="*/ 0 w 990"/>
              <a:gd name="T93" fmla="*/ 36 h 7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90"/>
              <a:gd name="T142" fmla="*/ 0 h 732"/>
              <a:gd name="T143" fmla="*/ 990 w 990"/>
              <a:gd name="T144" fmla="*/ 732 h 7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90" h="732">
                <a:moveTo>
                  <a:pt x="0" y="71"/>
                </a:moveTo>
                <a:lnTo>
                  <a:pt x="26" y="95"/>
                </a:lnTo>
                <a:lnTo>
                  <a:pt x="23" y="113"/>
                </a:lnTo>
                <a:lnTo>
                  <a:pt x="30" y="124"/>
                </a:lnTo>
                <a:lnTo>
                  <a:pt x="19" y="141"/>
                </a:lnTo>
                <a:lnTo>
                  <a:pt x="135" y="101"/>
                </a:lnTo>
                <a:lnTo>
                  <a:pt x="283" y="194"/>
                </a:lnTo>
                <a:lnTo>
                  <a:pt x="405" y="130"/>
                </a:lnTo>
                <a:lnTo>
                  <a:pt x="475" y="145"/>
                </a:lnTo>
                <a:lnTo>
                  <a:pt x="564" y="232"/>
                </a:lnTo>
                <a:lnTo>
                  <a:pt x="597" y="232"/>
                </a:lnTo>
                <a:lnTo>
                  <a:pt x="625" y="293"/>
                </a:lnTo>
                <a:lnTo>
                  <a:pt x="618" y="409"/>
                </a:lnTo>
                <a:lnTo>
                  <a:pt x="639" y="422"/>
                </a:lnTo>
                <a:lnTo>
                  <a:pt x="642" y="401"/>
                </a:lnTo>
                <a:lnTo>
                  <a:pt x="671" y="401"/>
                </a:lnTo>
                <a:lnTo>
                  <a:pt x="642" y="457"/>
                </a:lnTo>
                <a:lnTo>
                  <a:pt x="718" y="533"/>
                </a:lnTo>
                <a:lnTo>
                  <a:pt x="730" y="512"/>
                </a:lnTo>
                <a:lnTo>
                  <a:pt x="736" y="565"/>
                </a:lnTo>
                <a:lnTo>
                  <a:pt x="760" y="576"/>
                </a:lnTo>
                <a:lnTo>
                  <a:pt x="787" y="641"/>
                </a:lnTo>
                <a:lnTo>
                  <a:pt x="814" y="641"/>
                </a:lnTo>
                <a:lnTo>
                  <a:pt x="871" y="702"/>
                </a:lnTo>
                <a:lnTo>
                  <a:pt x="903" y="706"/>
                </a:lnTo>
                <a:lnTo>
                  <a:pt x="903" y="715"/>
                </a:lnTo>
                <a:lnTo>
                  <a:pt x="880" y="732"/>
                </a:lnTo>
                <a:lnTo>
                  <a:pt x="931" y="725"/>
                </a:lnTo>
                <a:lnTo>
                  <a:pt x="964" y="711"/>
                </a:lnTo>
                <a:lnTo>
                  <a:pt x="981" y="626"/>
                </a:lnTo>
                <a:lnTo>
                  <a:pt x="990" y="630"/>
                </a:lnTo>
                <a:lnTo>
                  <a:pt x="983" y="512"/>
                </a:lnTo>
                <a:lnTo>
                  <a:pt x="969" y="477"/>
                </a:lnTo>
                <a:lnTo>
                  <a:pt x="863" y="306"/>
                </a:lnTo>
                <a:lnTo>
                  <a:pt x="779" y="145"/>
                </a:lnTo>
                <a:lnTo>
                  <a:pt x="728" y="12"/>
                </a:lnTo>
                <a:lnTo>
                  <a:pt x="715" y="10"/>
                </a:lnTo>
                <a:lnTo>
                  <a:pt x="669" y="0"/>
                </a:lnTo>
                <a:lnTo>
                  <a:pt x="656" y="14"/>
                </a:lnTo>
                <a:lnTo>
                  <a:pt x="663" y="65"/>
                </a:lnTo>
                <a:lnTo>
                  <a:pt x="644" y="61"/>
                </a:lnTo>
                <a:lnTo>
                  <a:pt x="641" y="40"/>
                </a:lnTo>
                <a:lnTo>
                  <a:pt x="327" y="57"/>
                </a:lnTo>
                <a:lnTo>
                  <a:pt x="304" y="23"/>
                </a:lnTo>
                <a:lnTo>
                  <a:pt x="0" y="50"/>
                </a:lnTo>
                <a:lnTo>
                  <a:pt x="0" y="7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39" name="Freeform 970"/>
          <p:cNvSpPr>
            <a:spLocks/>
          </p:cNvSpPr>
          <p:nvPr/>
        </p:nvSpPr>
        <p:spPr bwMode="auto">
          <a:xfrm>
            <a:off x="6443716" y="2978636"/>
            <a:ext cx="507960" cy="616687"/>
          </a:xfrm>
          <a:custGeom>
            <a:avLst/>
            <a:gdLst>
              <a:gd name="T0" fmla="*/ 0 w 459"/>
              <a:gd name="T1" fmla="*/ 45 h 504"/>
              <a:gd name="T2" fmla="*/ 19 w 459"/>
              <a:gd name="T3" fmla="*/ 220 h 504"/>
              <a:gd name="T4" fmla="*/ 47 w 459"/>
              <a:gd name="T5" fmla="*/ 223 h 504"/>
              <a:gd name="T6" fmla="*/ 82 w 459"/>
              <a:gd name="T7" fmla="*/ 243 h 504"/>
              <a:gd name="T8" fmla="*/ 106 w 459"/>
              <a:gd name="T9" fmla="*/ 242 h 504"/>
              <a:gd name="T10" fmla="*/ 118 w 459"/>
              <a:gd name="T11" fmla="*/ 234 h 504"/>
              <a:gd name="T12" fmla="*/ 145 w 459"/>
              <a:gd name="T13" fmla="*/ 251 h 504"/>
              <a:gd name="T14" fmla="*/ 162 w 459"/>
              <a:gd name="T15" fmla="*/ 237 h 504"/>
              <a:gd name="T16" fmla="*/ 165 w 459"/>
              <a:gd name="T17" fmla="*/ 209 h 504"/>
              <a:gd name="T18" fmla="*/ 176 w 459"/>
              <a:gd name="T19" fmla="*/ 215 h 504"/>
              <a:gd name="T20" fmla="*/ 182 w 459"/>
              <a:gd name="T21" fmla="*/ 192 h 504"/>
              <a:gd name="T22" fmla="*/ 220 w 459"/>
              <a:gd name="T23" fmla="*/ 159 h 504"/>
              <a:gd name="T24" fmla="*/ 226 w 459"/>
              <a:gd name="T25" fmla="*/ 105 h 504"/>
              <a:gd name="T26" fmla="*/ 221 w 459"/>
              <a:gd name="T27" fmla="*/ 94 h 504"/>
              <a:gd name="T28" fmla="*/ 229 w 459"/>
              <a:gd name="T29" fmla="*/ 88 h 504"/>
              <a:gd name="T30" fmla="*/ 215 w 459"/>
              <a:gd name="T31" fmla="*/ 0 h 504"/>
              <a:gd name="T32" fmla="*/ 176 w 459"/>
              <a:gd name="T33" fmla="*/ 20 h 504"/>
              <a:gd name="T34" fmla="*/ 156 w 459"/>
              <a:gd name="T35" fmla="*/ 41 h 504"/>
              <a:gd name="T36" fmla="*/ 142 w 459"/>
              <a:gd name="T37" fmla="*/ 42 h 504"/>
              <a:gd name="T38" fmla="*/ 120 w 459"/>
              <a:gd name="T39" fmla="*/ 53 h 504"/>
              <a:gd name="T40" fmla="*/ 69 w 459"/>
              <a:gd name="T41" fmla="*/ 36 h 504"/>
              <a:gd name="T42" fmla="*/ 0 w 459"/>
              <a:gd name="T43" fmla="*/ 45 h 504"/>
              <a:gd name="T44" fmla="*/ 0 w 459"/>
              <a:gd name="T45" fmla="*/ 45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59"/>
              <a:gd name="T70" fmla="*/ 0 h 504"/>
              <a:gd name="T71" fmla="*/ 459 w 459"/>
              <a:gd name="T72" fmla="*/ 504 h 5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59" h="504">
                <a:moveTo>
                  <a:pt x="0" y="91"/>
                </a:moveTo>
                <a:lnTo>
                  <a:pt x="38" y="441"/>
                </a:lnTo>
                <a:lnTo>
                  <a:pt x="95" y="447"/>
                </a:lnTo>
                <a:lnTo>
                  <a:pt x="164" y="487"/>
                </a:lnTo>
                <a:lnTo>
                  <a:pt x="213" y="485"/>
                </a:lnTo>
                <a:lnTo>
                  <a:pt x="236" y="470"/>
                </a:lnTo>
                <a:lnTo>
                  <a:pt x="291" y="504"/>
                </a:lnTo>
                <a:lnTo>
                  <a:pt x="324" y="475"/>
                </a:lnTo>
                <a:lnTo>
                  <a:pt x="331" y="420"/>
                </a:lnTo>
                <a:lnTo>
                  <a:pt x="352" y="432"/>
                </a:lnTo>
                <a:lnTo>
                  <a:pt x="364" y="386"/>
                </a:lnTo>
                <a:lnTo>
                  <a:pt x="440" y="319"/>
                </a:lnTo>
                <a:lnTo>
                  <a:pt x="453" y="211"/>
                </a:lnTo>
                <a:lnTo>
                  <a:pt x="443" y="188"/>
                </a:lnTo>
                <a:lnTo>
                  <a:pt x="459" y="177"/>
                </a:lnTo>
                <a:lnTo>
                  <a:pt x="430" y="0"/>
                </a:lnTo>
                <a:lnTo>
                  <a:pt x="352" y="40"/>
                </a:lnTo>
                <a:lnTo>
                  <a:pt x="312" y="82"/>
                </a:lnTo>
                <a:lnTo>
                  <a:pt x="284" y="84"/>
                </a:lnTo>
                <a:lnTo>
                  <a:pt x="240" y="107"/>
                </a:lnTo>
                <a:lnTo>
                  <a:pt x="139" y="72"/>
                </a:lnTo>
                <a:lnTo>
                  <a:pt x="0" y="9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0" name="Freeform 971"/>
          <p:cNvSpPr>
            <a:spLocks/>
          </p:cNvSpPr>
          <p:nvPr/>
        </p:nvSpPr>
        <p:spPr bwMode="auto">
          <a:xfrm>
            <a:off x="6765738" y="3195018"/>
            <a:ext cx="541644" cy="581826"/>
          </a:xfrm>
          <a:custGeom>
            <a:avLst/>
            <a:gdLst>
              <a:gd name="T0" fmla="*/ 0 w 489"/>
              <a:gd name="T1" fmla="*/ 164 h 473"/>
              <a:gd name="T2" fmla="*/ 8 w 489"/>
              <a:gd name="T3" fmla="*/ 196 h 473"/>
              <a:gd name="T4" fmla="*/ 40 w 489"/>
              <a:gd name="T5" fmla="*/ 219 h 473"/>
              <a:gd name="T6" fmla="*/ 55 w 489"/>
              <a:gd name="T7" fmla="*/ 237 h 473"/>
              <a:gd name="T8" fmla="*/ 102 w 489"/>
              <a:gd name="T9" fmla="*/ 218 h 473"/>
              <a:gd name="T10" fmla="*/ 123 w 489"/>
              <a:gd name="T11" fmla="*/ 215 h 473"/>
              <a:gd name="T12" fmla="*/ 134 w 489"/>
              <a:gd name="T13" fmla="*/ 201 h 473"/>
              <a:gd name="T14" fmla="*/ 152 w 489"/>
              <a:gd name="T15" fmla="*/ 129 h 473"/>
              <a:gd name="T16" fmla="*/ 172 w 489"/>
              <a:gd name="T17" fmla="*/ 138 h 473"/>
              <a:gd name="T18" fmla="*/ 210 w 489"/>
              <a:gd name="T19" fmla="*/ 61 h 473"/>
              <a:gd name="T20" fmla="*/ 239 w 489"/>
              <a:gd name="T21" fmla="*/ 77 h 473"/>
              <a:gd name="T22" fmla="*/ 244 w 489"/>
              <a:gd name="T23" fmla="*/ 64 h 473"/>
              <a:gd name="T24" fmla="*/ 223 w 489"/>
              <a:gd name="T25" fmla="*/ 47 h 473"/>
              <a:gd name="T26" fmla="*/ 207 w 489"/>
              <a:gd name="T27" fmla="*/ 49 h 473"/>
              <a:gd name="T28" fmla="*/ 201 w 489"/>
              <a:gd name="T29" fmla="*/ 57 h 473"/>
              <a:gd name="T30" fmla="*/ 172 w 489"/>
              <a:gd name="T31" fmla="*/ 66 h 473"/>
              <a:gd name="T32" fmla="*/ 153 w 489"/>
              <a:gd name="T33" fmla="*/ 87 h 473"/>
              <a:gd name="T34" fmla="*/ 147 w 489"/>
              <a:gd name="T35" fmla="*/ 53 h 473"/>
              <a:gd name="T36" fmla="*/ 94 w 489"/>
              <a:gd name="T37" fmla="*/ 62 h 473"/>
              <a:gd name="T38" fmla="*/ 84 w 489"/>
              <a:gd name="T39" fmla="*/ 0 h 473"/>
              <a:gd name="T40" fmla="*/ 76 w 489"/>
              <a:gd name="T41" fmla="*/ 6 h 473"/>
              <a:gd name="T42" fmla="*/ 81 w 489"/>
              <a:gd name="T43" fmla="*/ 17 h 473"/>
              <a:gd name="T44" fmla="*/ 74 w 489"/>
              <a:gd name="T45" fmla="*/ 71 h 473"/>
              <a:gd name="T46" fmla="*/ 36 w 489"/>
              <a:gd name="T47" fmla="*/ 105 h 473"/>
              <a:gd name="T48" fmla="*/ 30 w 489"/>
              <a:gd name="T49" fmla="*/ 128 h 473"/>
              <a:gd name="T50" fmla="*/ 20 w 489"/>
              <a:gd name="T51" fmla="*/ 122 h 473"/>
              <a:gd name="T52" fmla="*/ 16 w 489"/>
              <a:gd name="T53" fmla="*/ 149 h 473"/>
              <a:gd name="T54" fmla="*/ 0 w 489"/>
              <a:gd name="T55" fmla="*/ 164 h 473"/>
              <a:gd name="T56" fmla="*/ 0 w 489"/>
              <a:gd name="T57" fmla="*/ 164 h 473"/>
              <a:gd name="T58" fmla="*/ 0 w 489"/>
              <a:gd name="T59" fmla="*/ 164 h 4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89"/>
              <a:gd name="T91" fmla="*/ 0 h 473"/>
              <a:gd name="T92" fmla="*/ 489 w 489"/>
              <a:gd name="T93" fmla="*/ 473 h 4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89" h="473">
                <a:moveTo>
                  <a:pt x="0" y="327"/>
                </a:moveTo>
                <a:lnTo>
                  <a:pt x="17" y="391"/>
                </a:lnTo>
                <a:lnTo>
                  <a:pt x="80" y="437"/>
                </a:lnTo>
                <a:lnTo>
                  <a:pt x="111" y="473"/>
                </a:lnTo>
                <a:lnTo>
                  <a:pt x="204" y="435"/>
                </a:lnTo>
                <a:lnTo>
                  <a:pt x="246" y="429"/>
                </a:lnTo>
                <a:lnTo>
                  <a:pt x="268" y="401"/>
                </a:lnTo>
                <a:lnTo>
                  <a:pt x="304" y="258"/>
                </a:lnTo>
                <a:lnTo>
                  <a:pt x="344" y="275"/>
                </a:lnTo>
                <a:lnTo>
                  <a:pt x="420" y="122"/>
                </a:lnTo>
                <a:lnTo>
                  <a:pt x="479" y="154"/>
                </a:lnTo>
                <a:lnTo>
                  <a:pt x="489" y="127"/>
                </a:lnTo>
                <a:lnTo>
                  <a:pt x="447" y="93"/>
                </a:lnTo>
                <a:lnTo>
                  <a:pt x="415" y="97"/>
                </a:lnTo>
                <a:lnTo>
                  <a:pt x="403" y="114"/>
                </a:lnTo>
                <a:lnTo>
                  <a:pt x="344" y="131"/>
                </a:lnTo>
                <a:lnTo>
                  <a:pt x="306" y="173"/>
                </a:lnTo>
                <a:lnTo>
                  <a:pt x="295" y="106"/>
                </a:lnTo>
                <a:lnTo>
                  <a:pt x="189" y="123"/>
                </a:lnTo>
                <a:lnTo>
                  <a:pt x="168" y="0"/>
                </a:lnTo>
                <a:lnTo>
                  <a:pt x="152" y="11"/>
                </a:lnTo>
                <a:lnTo>
                  <a:pt x="162" y="34"/>
                </a:lnTo>
                <a:lnTo>
                  <a:pt x="149" y="142"/>
                </a:lnTo>
                <a:lnTo>
                  <a:pt x="73" y="209"/>
                </a:lnTo>
                <a:lnTo>
                  <a:pt x="61" y="255"/>
                </a:lnTo>
                <a:lnTo>
                  <a:pt x="40" y="243"/>
                </a:lnTo>
                <a:lnTo>
                  <a:pt x="33" y="298"/>
                </a:lnTo>
                <a:lnTo>
                  <a:pt x="0" y="32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1" name="Freeform 972"/>
          <p:cNvSpPr>
            <a:spLocks/>
          </p:cNvSpPr>
          <p:nvPr/>
        </p:nvSpPr>
        <p:spPr bwMode="auto">
          <a:xfrm>
            <a:off x="7091803" y="3237091"/>
            <a:ext cx="553771" cy="294520"/>
          </a:xfrm>
          <a:custGeom>
            <a:avLst/>
            <a:gdLst>
              <a:gd name="T0" fmla="*/ 0 w 496"/>
              <a:gd name="T1" fmla="*/ 36 h 240"/>
              <a:gd name="T2" fmla="*/ 6 w 496"/>
              <a:gd name="T3" fmla="*/ 70 h 240"/>
              <a:gd name="T4" fmla="*/ 25 w 496"/>
              <a:gd name="T5" fmla="*/ 49 h 240"/>
              <a:gd name="T6" fmla="*/ 54 w 496"/>
              <a:gd name="T7" fmla="*/ 40 h 240"/>
              <a:gd name="T8" fmla="*/ 60 w 496"/>
              <a:gd name="T9" fmla="*/ 31 h 240"/>
              <a:gd name="T10" fmla="*/ 76 w 496"/>
              <a:gd name="T11" fmla="*/ 30 h 240"/>
              <a:gd name="T12" fmla="*/ 97 w 496"/>
              <a:gd name="T13" fmla="*/ 47 h 240"/>
              <a:gd name="T14" fmla="*/ 111 w 496"/>
              <a:gd name="T15" fmla="*/ 51 h 240"/>
              <a:gd name="T16" fmla="*/ 139 w 496"/>
              <a:gd name="T17" fmla="*/ 74 h 240"/>
              <a:gd name="T18" fmla="*/ 129 w 496"/>
              <a:gd name="T19" fmla="*/ 97 h 240"/>
              <a:gd name="T20" fmla="*/ 133 w 496"/>
              <a:gd name="T21" fmla="*/ 108 h 240"/>
              <a:gd name="T22" fmla="*/ 144 w 496"/>
              <a:gd name="T23" fmla="*/ 103 h 240"/>
              <a:gd name="T24" fmla="*/ 155 w 496"/>
              <a:gd name="T25" fmla="*/ 103 h 240"/>
              <a:gd name="T26" fmla="*/ 160 w 496"/>
              <a:gd name="T27" fmla="*/ 111 h 240"/>
              <a:gd name="T28" fmla="*/ 173 w 496"/>
              <a:gd name="T29" fmla="*/ 111 h 240"/>
              <a:gd name="T30" fmla="*/ 178 w 496"/>
              <a:gd name="T31" fmla="*/ 108 h 240"/>
              <a:gd name="T32" fmla="*/ 170 w 496"/>
              <a:gd name="T33" fmla="*/ 87 h 240"/>
              <a:gd name="T34" fmla="*/ 168 w 496"/>
              <a:gd name="T35" fmla="*/ 49 h 240"/>
              <a:gd name="T36" fmla="*/ 159 w 496"/>
              <a:gd name="T37" fmla="*/ 43 h 240"/>
              <a:gd name="T38" fmla="*/ 178 w 496"/>
              <a:gd name="T39" fmla="*/ 26 h 240"/>
              <a:gd name="T40" fmla="*/ 179 w 496"/>
              <a:gd name="T41" fmla="*/ 15 h 240"/>
              <a:gd name="T42" fmla="*/ 191 w 496"/>
              <a:gd name="T43" fmla="*/ 15 h 240"/>
              <a:gd name="T44" fmla="*/ 176 w 496"/>
              <a:gd name="T45" fmla="*/ 39 h 240"/>
              <a:gd name="T46" fmla="*/ 184 w 496"/>
              <a:gd name="T47" fmla="*/ 68 h 240"/>
              <a:gd name="T48" fmla="*/ 188 w 496"/>
              <a:gd name="T49" fmla="*/ 75 h 240"/>
              <a:gd name="T50" fmla="*/ 194 w 496"/>
              <a:gd name="T51" fmla="*/ 79 h 240"/>
              <a:gd name="T52" fmla="*/ 182 w 496"/>
              <a:gd name="T53" fmla="*/ 78 h 240"/>
              <a:gd name="T54" fmla="*/ 186 w 496"/>
              <a:gd name="T55" fmla="*/ 96 h 240"/>
              <a:gd name="T56" fmla="*/ 206 w 496"/>
              <a:gd name="T57" fmla="*/ 108 h 240"/>
              <a:gd name="T58" fmla="*/ 211 w 496"/>
              <a:gd name="T59" fmla="*/ 111 h 240"/>
              <a:gd name="T60" fmla="*/ 217 w 496"/>
              <a:gd name="T61" fmla="*/ 111 h 240"/>
              <a:gd name="T62" fmla="*/ 214 w 496"/>
              <a:gd name="T63" fmla="*/ 120 h 240"/>
              <a:gd name="T64" fmla="*/ 238 w 496"/>
              <a:gd name="T65" fmla="*/ 108 h 240"/>
              <a:gd name="T66" fmla="*/ 243 w 496"/>
              <a:gd name="T67" fmla="*/ 92 h 240"/>
              <a:gd name="T68" fmla="*/ 249 w 496"/>
              <a:gd name="T69" fmla="*/ 76 h 240"/>
              <a:gd name="T70" fmla="*/ 214 w 496"/>
              <a:gd name="T71" fmla="*/ 84 h 240"/>
              <a:gd name="T72" fmla="*/ 191 w 496"/>
              <a:gd name="T73" fmla="*/ 0 h 240"/>
              <a:gd name="T74" fmla="*/ 0 w 496"/>
              <a:gd name="T75" fmla="*/ 36 h 240"/>
              <a:gd name="T76" fmla="*/ 0 w 496"/>
              <a:gd name="T77" fmla="*/ 36 h 240"/>
              <a:gd name="T78" fmla="*/ 0 w 496"/>
              <a:gd name="T79" fmla="*/ 36 h 2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6"/>
              <a:gd name="T121" fmla="*/ 0 h 240"/>
              <a:gd name="T122" fmla="*/ 496 w 496"/>
              <a:gd name="T123" fmla="*/ 240 h 2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6" h="240">
                <a:moveTo>
                  <a:pt x="0" y="72"/>
                </a:moveTo>
                <a:lnTo>
                  <a:pt x="11" y="139"/>
                </a:lnTo>
                <a:lnTo>
                  <a:pt x="49" y="97"/>
                </a:lnTo>
                <a:lnTo>
                  <a:pt x="108" y="80"/>
                </a:lnTo>
                <a:lnTo>
                  <a:pt x="120" y="63"/>
                </a:lnTo>
                <a:lnTo>
                  <a:pt x="152" y="59"/>
                </a:lnTo>
                <a:lnTo>
                  <a:pt x="194" y="93"/>
                </a:lnTo>
                <a:lnTo>
                  <a:pt x="222" y="101"/>
                </a:lnTo>
                <a:lnTo>
                  <a:pt x="276" y="148"/>
                </a:lnTo>
                <a:lnTo>
                  <a:pt x="257" y="194"/>
                </a:lnTo>
                <a:lnTo>
                  <a:pt x="264" y="215"/>
                </a:lnTo>
                <a:lnTo>
                  <a:pt x="287" y="205"/>
                </a:lnTo>
                <a:lnTo>
                  <a:pt x="308" y="205"/>
                </a:lnTo>
                <a:lnTo>
                  <a:pt x="319" y="221"/>
                </a:lnTo>
                <a:lnTo>
                  <a:pt x="344" y="221"/>
                </a:lnTo>
                <a:lnTo>
                  <a:pt x="354" y="215"/>
                </a:lnTo>
                <a:lnTo>
                  <a:pt x="338" y="173"/>
                </a:lnTo>
                <a:lnTo>
                  <a:pt x="335" y="97"/>
                </a:lnTo>
                <a:lnTo>
                  <a:pt x="316" y="86"/>
                </a:lnTo>
                <a:lnTo>
                  <a:pt x="354" y="51"/>
                </a:lnTo>
                <a:lnTo>
                  <a:pt x="356" y="29"/>
                </a:lnTo>
                <a:lnTo>
                  <a:pt x="380" y="31"/>
                </a:lnTo>
                <a:lnTo>
                  <a:pt x="350" y="78"/>
                </a:lnTo>
                <a:lnTo>
                  <a:pt x="367" y="135"/>
                </a:lnTo>
                <a:lnTo>
                  <a:pt x="375" y="150"/>
                </a:lnTo>
                <a:lnTo>
                  <a:pt x="386" y="158"/>
                </a:lnTo>
                <a:lnTo>
                  <a:pt x="363" y="156"/>
                </a:lnTo>
                <a:lnTo>
                  <a:pt x="371" y="192"/>
                </a:lnTo>
                <a:lnTo>
                  <a:pt x="411" y="215"/>
                </a:lnTo>
                <a:lnTo>
                  <a:pt x="420" y="221"/>
                </a:lnTo>
                <a:lnTo>
                  <a:pt x="432" y="221"/>
                </a:lnTo>
                <a:lnTo>
                  <a:pt x="426" y="240"/>
                </a:lnTo>
                <a:lnTo>
                  <a:pt x="475" y="215"/>
                </a:lnTo>
                <a:lnTo>
                  <a:pt x="485" y="184"/>
                </a:lnTo>
                <a:lnTo>
                  <a:pt x="496" y="152"/>
                </a:lnTo>
                <a:lnTo>
                  <a:pt x="426" y="167"/>
                </a:lnTo>
                <a:lnTo>
                  <a:pt x="380" y="0"/>
                </a:lnTo>
                <a:lnTo>
                  <a:pt x="0" y="7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2" name="Freeform 973"/>
          <p:cNvSpPr>
            <a:spLocks/>
          </p:cNvSpPr>
          <p:nvPr/>
        </p:nvSpPr>
        <p:spPr bwMode="auto">
          <a:xfrm>
            <a:off x="6672770" y="3345282"/>
            <a:ext cx="936424" cy="569804"/>
          </a:xfrm>
          <a:custGeom>
            <a:avLst/>
            <a:gdLst>
              <a:gd name="T0" fmla="*/ 39 w 844"/>
              <a:gd name="T1" fmla="*/ 207 h 463"/>
              <a:gd name="T2" fmla="*/ 40 w 844"/>
              <a:gd name="T3" fmla="*/ 201 h 463"/>
              <a:gd name="T4" fmla="*/ 67 w 844"/>
              <a:gd name="T5" fmla="*/ 176 h 463"/>
              <a:gd name="T6" fmla="*/ 82 w 844"/>
              <a:gd name="T7" fmla="*/ 158 h 463"/>
              <a:gd name="T8" fmla="*/ 97 w 844"/>
              <a:gd name="T9" fmla="*/ 176 h 463"/>
              <a:gd name="T10" fmla="*/ 144 w 844"/>
              <a:gd name="T11" fmla="*/ 157 h 463"/>
              <a:gd name="T12" fmla="*/ 165 w 844"/>
              <a:gd name="T13" fmla="*/ 154 h 463"/>
              <a:gd name="T14" fmla="*/ 176 w 844"/>
              <a:gd name="T15" fmla="*/ 140 h 463"/>
              <a:gd name="T16" fmla="*/ 194 w 844"/>
              <a:gd name="T17" fmla="*/ 68 h 463"/>
              <a:gd name="T18" fmla="*/ 213 w 844"/>
              <a:gd name="T19" fmla="*/ 77 h 463"/>
              <a:gd name="T20" fmla="*/ 251 w 844"/>
              <a:gd name="T21" fmla="*/ 0 h 463"/>
              <a:gd name="T22" fmla="*/ 281 w 844"/>
              <a:gd name="T23" fmla="*/ 16 h 463"/>
              <a:gd name="T24" fmla="*/ 286 w 844"/>
              <a:gd name="T25" fmla="*/ 3 h 463"/>
              <a:gd name="T26" fmla="*/ 300 w 844"/>
              <a:gd name="T27" fmla="*/ 7 h 463"/>
              <a:gd name="T28" fmla="*/ 327 w 844"/>
              <a:gd name="T29" fmla="*/ 30 h 463"/>
              <a:gd name="T30" fmla="*/ 318 w 844"/>
              <a:gd name="T31" fmla="*/ 53 h 463"/>
              <a:gd name="T32" fmla="*/ 321 w 844"/>
              <a:gd name="T33" fmla="*/ 64 h 463"/>
              <a:gd name="T34" fmla="*/ 333 w 844"/>
              <a:gd name="T35" fmla="*/ 59 h 463"/>
              <a:gd name="T36" fmla="*/ 341 w 844"/>
              <a:gd name="T37" fmla="*/ 69 h 463"/>
              <a:gd name="T38" fmla="*/ 382 w 844"/>
              <a:gd name="T39" fmla="*/ 83 h 463"/>
              <a:gd name="T40" fmla="*/ 344 w 844"/>
              <a:gd name="T41" fmla="*/ 81 h 463"/>
              <a:gd name="T42" fmla="*/ 384 w 844"/>
              <a:gd name="T43" fmla="*/ 116 h 463"/>
              <a:gd name="T44" fmla="*/ 359 w 844"/>
              <a:gd name="T45" fmla="*/ 112 h 463"/>
              <a:gd name="T46" fmla="*/ 410 w 844"/>
              <a:gd name="T47" fmla="*/ 144 h 463"/>
              <a:gd name="T48" fmla="*/ 422 w 844"/>
              <a:gd name="T49" fmla="*/ 166 h 463"/>
              <a:gd name="T50" fmla="*/ 414 w 844"/>
              <a:gd name="T51" fmla="*/ 163 h 463"/>
              <a:gd name="T52" fmla="*/ 412 w 844"/>
              <a:gd name="T53" fmla="*/ 169 h 463"/>
              <a:gd name="T54" fmla="*/ 246 w 844"/>
              <a:gd name="T55" fmla="*/ 201 h 463"/>
              <a:gd name="T56" fmla="*/ 108 w 844"/>
              <a:gd name="T57" fmla="*/ 218 h 463"/>
              <a:gd name="T58" fmla="*/ 0 w 844"/>
              <a:gd name="T59" fmla="*/ 232 h 463"/>
              <a:gd name="T60" fmla="*/ 39 w 844"/>
              <a:gd name="T61" fmla="*/ 207 h 463"/>
              <a:gd name="T62" fmla="*/ 39 w 844"/>
              <a:gd name="T63" fmla="*/ 207 h 4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4"/>
              <a:gd name="T97" fmla="*/ 0 h 463"/>
              <a:gd name="T98" fmla="*/ 844 w 844"/>
              <a:gd name="T99" fmla="*/ 463 h 4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4" h="463">
                <a:moveTo>
                  <a:pt x="78" y="414"/>
                </a:moveTo>
                <a:lnTo>
                  <a:pt x="79" y="402"/>
                </a:lnTo>
                <a:lnTo>
                  <a:pt x="133" y="351"/>
                </a:lnTo>
                <a:lnTo>
                  <a:pt x="163" y="315"/>
                </a:lnTo>
                <a:lnTo>
                  <a:pt x="194" y="351"/>
                </a:lnTo>
                <a:lnTo>
                  <a:pt x="287" y="313"/>
                </a:lnTo>
                <a:lnTo>
                  <a:pt x="329" y="307"/>
                </a:lnTo>
                <a:lnTo>
                  <a:pt x="351" y="279"/>
                </a:lnTo>
                <a:lnTo>
                  <a:pt x="387" y="136"/>
                </a:lnTo>
                <a:lnTo>
                  <a:pt x="427" y="153"/>
                </a:lnTo>
                <a:lnTo>
                  <a:pt x="503" y="0"/>
                </a:lnTo>
                <a:lnTo>
                  <a:pt x="562" y="32"/>
                </a:lnTo>
                <a:lnTo>
                  <a:pt x="572" y="5"/>
                </a:lnTo>
                <a:lnTo>
                  <a:pt x="600" y="13"/>
                </a:lnTo>
                <a:lnTo>
                  <a:pt x="654" y="60"/>
                </a:lnTo>
                <a:lnTo>
                  <a:pt x="635" y="106"/>
                </a:lnTo>
                <a:lnTo>
                  <a:pt x="642" y="127"/>
                </a:lnTo>
                <a:lnTo>
                  <a:pt x="665" y="117"/>
                </a:lnTo>
                <a:lnTo>
                  <a:pt x="682" y="138"/>
                </a:lnTo>
                <a:lnTo>
                  <a:pt x="764" y="165"/>
                </a:lnTo>
                <a:lnTo>
                  <a:pt x="688" y="161"/>
                </a:lnTo>
                <a:lnTo>
                  <a:pt x="768" y="231"/>
                </a:lnTo>
                <a:lnTo>
                  <a:pt x="718" y="224"/>
                </a:lnTo>
                <a:lnTo>
                  <a:pt x="819" y="288"/>
                </a:lnTo>
                <a:lnTo>
                  <a:pt x="844" y="332"/>
                </a:lnTo>
                <a:lnTo>
                  <a:pt x="827" y="326"/>
                </a:lnTo>
                <a:lnTo>
                  <a:pt x="823" y="338"/>
                </a:lnTo>
                <a:lnTo>
                  <a:pt x="492" y="401"/>
                </a:lnTo>
                <a:lnTo>
                  <a:pt x="216" y="435"/>
                </a:lnTo>
                <a:lnTo>
                  <a:pt x="0" y="463"/>
                </a:lnTo>
                <a:lnTo>
                  <a:pt x="78" y="4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3" name="Freeform 974"/>
          <p:cNvSpPr>
            <a:spLocks/>
          </p:cNvSpPr>
          <p:nvPr/>
        </p:nvSpPr>
        <p:spPr bwMode="auto">
          <a:xfrm>
            <a:off x="6621570" y="3760014"/>
            <a:ext cx="1032088" cy="498879"/>
          </a:xfrm>
          <a:custGeom>
            <a:avLst/>
            <a:gdLst>
              <a:gd name="T0" fmla="*/ 0 w 932"/>
              <a:gd name="T1" fmla="*/ 175 h 407"/>
              <a:gd name="T2" fmla="*/ 67 w 932"/>
              <a:gd name="T3" fmla="*/ 166 h 407"/>
              <a:gd name="T4" fmla="*/ 106 w 932"/>
              <a:gd name="T5" fmla="*/ 147 h 407"/>
              <a:gd name="T6" fmla="*/ 180 w 932"/>
              <a:gd name="T7" fmla="*/ 139 h 407"/>
              <a:gd name="T8" fmla="*/ 211 w 932"/>
              <a:gd name="T9" fmla="*/ 158 h 407"/>
              <a:gd name="T10" fmla="*/ 259 w 932"/>
              <a:gd name="T11" fmla="*/ 152 h 407"/>
              <a:gd name="T12" fmla="*/ 332 w 932"/>
              <a:gd name="T13" fmla="*/ 203 h 407"/>
              <a:gd name="T14" fmla="*/ 361 w 932"/>
              <a:gd name="T15" fmla="*/ 196 h 407"/>
              <a:gd name="T16" fmla="*/ 401 w 932"/>
              <a:gd name="T17" fmla="*/ 137 h 407"/>
              <a:gd name="T18" fmla="*/ 435 w 932"/>
              <a:gd name="T19" fmla="*/ 125 h 407"/>
              <a:gd name="T20" fmla="*/ 445 w 932"/>
              <a:gd name="T21" fmla="*/ 108 h 407"/>
              <a:gd name="T22" fmla="*/ 409 w 932"/>
              <a:gd name="T23" fmla="*/ 115 h 407"/>
              <a:gd name="T24" fmla="*/ 400 w 932"/>
              <a:gd name="T25" fmla="*/ 102 h 407"/>
              <a:gd name="T26" fmla="*/ 421 w 932"/>
              <a:gd name="T27" fmla="*/ 97 h 407"/>
              <a:gd name="T28" fmla="*/ 421 w 932"/>
              <a:gd name="T29" fmla="*/ 89 h 407"/>
              <a:gd name="T30" fmla="*/ 397 w 932"/>
              <a:gd name="T31" fmla="*/ 80 h 407"/>
              <a:gd name="T32" fmla="*/ 428 w 932"/>
              <a:gd name="T33" fmla="*/ 69 h 407"/>
              <a:gd name="T34" fmla="*/ 426 w 932"/>
              <a:gd name="T35" fmla="*/ 81 h 407"/>
              <a:gd name="T36" fmla="*/ 446 w 932"/>
              <a:gd name="T37" fmla="*/ 81 h 407"/>
              <a:gd name="T38" fmla="*/ 457 w 932"/>
              <a:gd name="T39" fmla="*/ 61 h 407"/>
              <a:gd name="T40" fmla="*/ 465 w 932"/>
              <a:gd name="T41" fmla="*/ 60 h 407"/>
              <a:gd name="T42" fmla="*/ 460 w 932"/>
              <a:gd name="T43" fmla="*/ 41 h 407"/>
              <a:gd name="T44" fmla="*/ 446 w 932"/>
              <a:gd name="T45" fmla="*/ 60 h 407"/>
              <a:gd name="T46" fmla="*/ 432 w 932"/>
              <a:gd name="T47" fmla="*/ 18 h 407"/>
              <a:gd name="T48" fmla="*/ 441 w 932"/>
              <a:gd name="T49" fmla="*/ 16 h 407"/>
              <a:gd name="T50" fmla="*/ 455 w 932"/>
              <a:gd name="T51" fmla="*/ 27 h 407"/>
              <a:gd name="T52" fmla="*/ 445 w 932"/>
              <a:gd name="T53" fmla="*/ 8 h 407"/>
              <a:gd name="T54" fmla="*/ 435 w 932"/>
              <a:gd name="T55" fmla="*/ 0 h 407"/>
              <a:gd name="T56" fmla="*/ 269 w 932"/>
              <a:gd name="T57" fmla="*/ 31 h 407"/>
              <a:gd name="T58" fmla="*/ 132 w 932"/>
              <a:gd name="T59" fmla="*/ 48 h 407"/>
              <a:gd name="T60" fmla="*/ 113 w 932"/>
              <a:gd name="T61" fmla="*/ 85 h 407"/>
              <a:gd name="T62" fmla="*/ 83 w 932"/>
              <a:gd name="T63" fmla="*/ 92 h 407"/>
              <a:gd name="T64" fmla="*/ 69 w 932"/>
              <a:gd name="T65" fmla="*/ 111 h 407"/>
              <a:gd name="T66" fmla="*/ 16 w 932"/>
              <a:gd name="T67" fmla="*/ 141 h 407"/>
              <a:gd name="T68" fmla="*/ 13 w 932"/>
              <a:gd name="T69" fmla="*/ 153 h 407"/>
              <a:gd name="T70" fmla="*/ 0 w 932"/>
              <a:gd name="T71" fmla="*/ 159 h 407"/>
              <a:gd name="T72" fmla="*/ 0 w 932"/>
              <a:gd name="T73" fmla="*/ 175 h 407"/>
              <a:gd name="T74" fmla="*/ 0 w 932"/>
              <a:gd name="T75" fmla="*/ 175 h 4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32"/>
              <a:gd name="T115" fmla="*/ 0 h 407"/>
              <a:gd name="T116" fmla="*/ 932 w 932"/>
              <a:gd name="T117" fmla="*/ 407 h 4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32" h="407">
                <a:moveTo>
                  <a:pt x="0" y="350"/>
                </a:moveTo>
                <a:lnTo>
                  <a:pt x="135" y="332"/>
                </a:lnTo>
                <a:lnTo>
                  <a:pt x="213" y="294"/>
                </a:lnTo>
                <a:lnTo>
                  <a:pt x="361" y="279"/>
                </a:lnTo>
                <a:lnTo>
                  <a:pt x="422" y="317"/>
                </a:lnTo>
                <a:lnTo>
                  <a:pt x="519" y="304"/>
                </a:lnTo>
                <a:lnTo>
                  <a:pt x="666" y="407"/>
                </a:lnTo>
                <a:lnTo>
                  <a:pt x="723" y="393"/>
                </a:lnTo>
                <a:lnTo>
                  <a:pt x="804" y="275"/>
                </a:lnTo>
                <a:lnTo>
                  <a:pt x="871" y="251"/>
                </a:lnTo>
                <a:lnTo>
                  <a:pt x="892" y="217"/>
                </a:lnTo>
                <a:lnTo>
                  <a:pt x="820" y="230"/>
                </a:lnTo>
                <a:lnTo>
                  <a:pt x="801" y="205"/>
                </a:lnTo>
                <a:lnTo>
                  <a:pt x="844" y="194"/>
                </a:lnTo>
                <a:lnTo>
                  <a:pt x="844" y="179"/>
                </a:lnTo>
                <a:lnTo>
                  <a:pt x="795" y="161"/>
                </a:lnTo>
                <a:lnTo>
                  <a:pt x="858" y="139"/>
                </a:lnTo>
                <a:lnTo>
                  <a:pt x="854" y="163"/>
                </a:lnTo>
                <a:lnTo>
                  <a:pt x="894" y="163"/>
                </a:lnTo>
                <a:lnTo>
                  <a:pt x="916" y="122"/>
                </a:lnTo>
                <a:lnTo>
                  <a:pt x="932" y="120"/>
                </a:lnTo>
                <a:lnTo>
                  <a:pt x="922" y="82"/>
                </a:lnTo>
                <a:lnTo>
                  <a:pt x="894" y="120"/>
                </a:lnTo>
                <a:lnTo>
                  <a:pt x="865" y="36"/>
                </a:lnTo>
                <a:lnTo>
                  <a:pt x="884" y="32"/>
                </a:lnTo>
                <a:lnTo>
                  <a:pt x="911" y="55"/>
                </a:lnTo>
                <a:lnTo>
                  <a:pt x="892" y="17"/>
                </a:lnTo>
                <a:lnTo>
                  <a:pt x="871" y="0"/>
                </a:lnTo>
                <a:lnTo>
                  <a:pt x="540" y="63"/>
                </a:lnTo>
                <a:lnTo>
                  <a:pt x="264" y="97"/>
                </a:lnTo>
                <a:lnTo>
                  <a:pt x="226" y="171"/>
                </a:lnTo>
                <a:lnTo>
                  <a:pt x="167" y="184"/>
                </a:lnTo>
                <a:lnTo>
                  <a:pt x="139" y="222"/>
                </a:lnTo>
                <a:lnTo>
                  <a:pt x="32" y="283"/>
                </a:lnTo>
                <a:lnTo>
                  <a:pt x="27" y="306"/>
                </a:lnTo>
                <a:lnTo>
                  <a:pt x="0" y="319"/>
                </a:lnTo>
                <a:lnTo>
                  <a:pt x="0" y="35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4" name="Freeform 975"/>
          <p:cNvSpPr>
            <a:spLocks/>
          </p:cNvSpPr>
          <p:nvPr/>
        </p:nvSpPr>
        <p:spPr bwMode="auto">
          <a:xfrm>
            <a:off x="6742833" y="4103820"/>
            <a:ext cx="615749" cy="506092"/>
          </a:xfrm>
          <a:custGeom>
            <a:avLst/>
            <a:gdLst>
              <a:gd name="T0" fmla="*/ 12 w 556"/>
              <a:gd name="T1" fmla="*/ 26 h 413"/>
              <a:gd name="T2" fmla="*/ 51 w 556"/>
              <a:gd name="T3" fmla="*/ 7 h 413"/>
              <a:gd name="T4" fmla="*/ 125 w 556"/>
              <a:gd name="T5" fmla="*/ 0 h 413"/>
              <a:gd name="T6" fmla="*/ 155 w 556"/>
              <a:gd name="T7" fmla="*/ 19 h 413"/>
              <a:gd name="T8" fmla="*/ 204 w 556"/>
              <a:gd name="T9" fmla="*/ 12 h 413"/>
              <a:gd name="T10" fmla="*/ 277 w 556"/>
              <a:gd name="T11" fmla="*/ 64 h 413"/>
              <a:gd name="T12" fmla="*/ 245 w 556"/>
              <a:gd name="T13" fmla="*/ 103 h 413"/>
              <a:gd name="T14" fmla="*/ 247 w 556"/>
              <a:gd name="T15" fmla="*/ 120 h 413"/>
              <a:gd name="T16" fmla="*/ 191 w 556"/>
              <a:gd name="T17" fmla="*/ 170 h 413"/>
              <a:gd name="T18" fmla="*/ 182 w 556"/>
              <a:gd name="T19" fmla="*/ 172 h 413"/>
              <a:gd name="T20" fmla="*/ 178 w 556"/>
              <a:gd name="T21" fmla="*/ 187 h 413"/>
              <a:gd name="T22" fmla="*/ 166 w 556"/>
              <a:gd name="T23" fmla="*/ 179 h 413"/>
              <a:gd name="T24" fmla="*/ 176 w 556"/>
              <a:gd name="T25" fmla="*/ 193 h 413"/>
              <a:gd name="T26" fmla="*/ 166 w 556"/>
              <a:gd name="T27" fmla="*/ 206 h 413"/>
              <a:gd name="T28" fmla="*/ 156 w 556"/>
              <a:gd name="T29" fmla="*/ 204 h 413"/>
              <a:gd name="T30" fmla="*/ 119 w 556"/>
              <a:gd name="T31" fmla="*/ 145 h 413"/>
              <a:gd name="T32" fmla="*/ 36 w 556"/>
              <a:gd name="T33" fmla="*/ 71 h 413"/>
              <a:gd name="T34" fmla="*/ 0 w 556"/>
              <a:gd name="T35" fmla="*/ 48 h 413"/>
              <a:gd name="T36" fmla="*/ 12 w 556"/>
              <a:gd name="T37" fmla="*/ 26 h 413"/>
              <a:gd name="T38" fmla="*/ 12 w 556"/>
              <a:gd name="T39" fmla="*/ 26 h 4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6"/>
              <a:gd name="T61" fmla="*/ 0 h 413"/>
              <a:gd name="T62" fmla="*/ 556 w 556"/>
              <a:gd name="T63" fmla="*/ 413 h 4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6" h="413">
                <a:moveTo>
                  <a:pt x="25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5"/>
                </a:lnTo>
                <a:lnTo>
                  <a:pt x="556" y="128"/>
                </a:lnTo>
                <a:lnTo>
                  <a:pt x="491" y="206"/>
                </a:lnTo>
                <a:lnTo>
                  <a:pt x="495" y="240"/>
                </a:lnTo>
                <a:lnTo>
                  <a:pt x="384" y="340"/>
                </a:lnTo>
                <a:lnTo>
                  <a:pt x="365" y="344"/>
                </a:lnTo>
                <a:lnTo>
                  <a:pt x="358" y="375"/>
                </a:lnTo>
                <a:lnTo>
                  <a:pt x="333" y="358"/>
                </a:lnTo>
                <a:lnTo>
                  <a:pt x="354" y="386"/>
                </a:lnTo>
                <a:lnTo>
                  <a:pt x="333" y="413"/>
                </a:lnTo>
                <a:lnTo>
                  <a:pt x="314" y="409"/>
                </a:lnTo>
                <a:lnTo>
                  <a:pt x="238" y="291"/>
                </a:lnTo>
                <a:lnTo>
                  <a:pt x="73" y="143"/>
                </a:lnTo>
                <a:lnTo>
                  <a:pt x="0" y="97"/>
                </a:lnTo>
                <a:lnTo>
                  <a:pt x="25" y="5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5" name="Freeform 976"/>
          <p:cNvSpPr>
            <a:spLocks/>
          </p:cNvSpPr>
          <p:nvPr/>
        </p:nvSpPr>
        <p:spPr bwMode="auto">
          <a:xfrm>
            <a:off x="6920687" y="2858424"/>
            <a:ext cx="704676" cy="489262"/>
          </a:xfrm>
          <a:custGeom>
            <a:avLst/>
            <a:gdLst>
              <a:gd name="T0" fmla="*/ 25 w 635"/>
              <a:gd name="T1" fmla="*/ 199 h 397"/>
              <a:gd name="T2" fmla="*/ 78 w 635"/>
              <a:gd name="T3" fmla="*/ 190 h 397"/>
              <a:gd name="T4" fmla="*/ 268 w 635"/>
              <a:gd name="T5" fmla="*/ 154 h 397"/>
              <a:gd name="T6" fmla="*/ 276 w 635"/>
              <a:gd name="T7" fmla="*/ 146 h 397"/>
              <a:gd name="T8" fmla="*/ 287 w 635"/>
              <a:gd name="T9" fmla="*/ 146 h 397"/>
              <a:gd name="T10" fmla="*/ 299 w 635"/>
              <a:gd name="T11" fmla="*/ 137 h 397"/>
              <a:gd name="T12" fmla="*/ 317 w 635"/>
              <a:gd name="T13" fmla="*/ 114 h 397"/>
              <a:gd name="T14" fmla="*/ 286 w 635"/>
              <a:gd name="T15" fmla="*/ 90 h 397"/>
              <a:gd name="T16" fmla="*/ 285 w 635"/>
              <a:gd name="T17" fmla="*/ 67 h 397"/>
              <a:gd name="T18" fmla="*/ 299 w 635"/>
              <a:gd name="T19" fmla="*/ 35 h 397"/>
              <a:gd name="T20" fmla="*/ 278 w 635"/>
              <a:gd name="T21" fmla="*/ 24 h 397"/>
              <a:gd name="T22" fmla="*/ 256 w 635"/>
              <a:gd name="T23" fmla="*/ 0 h 397"/>
              <a:gd name="T24" fmla="*/ 44 w 635"/>
              <a:gd name="T25" fmla="*/ 39 h 397"/>
              <a:gd name="T26" fmla="*/ 34 w 635"/>
              <a:gd name="T27" fmla="*/ 24 h 397"/>
              <a:gd name="T28" fmla="*/ 0 w 635"/>
              <a:gd name="T29" fmla="*/ 49 h 397"/>
              <a:gd name="T30" fmla="*/ 25 w 635"/>
              <a:gd name="T31" fmla="*/ 199 h 397"/>
              <a:gd name="T32" fmla="*/ 25 w 635"/>
              <a:gd name="T33" fmla="*/ 199 h 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5"/>
              <a:gd name="T52" fmla="*/ 0 h 397"/>
              <a:gd name="T53" fmla="*/ 635 w 635"/>
              <a:gd name="T54" fmla="*/ 397 h 3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5" h="397">
                <a:moveTo>
                  <a:pt x="50" y="397"/>
                </a:moveTo>
                <a:lnTo>
                  <a:pt x="156" y="380"/>
                </a:lnTo>
                <a:lnTo>
                  <a:pt x="536" y="308"/>
                </a:lnTo>
                <a:lnTo>
                  <a:pt x="553" y="291"/>
                </a:lnTo>
                <a:lnTo>
                  <a:pt x="574" y="291"/>
                </a:lnTo>
                <a:lnTo>
                  <a:pt x="599" y="274"/>
                </a:lnTo>
                <a:lnTo>
                  <a:pt x="635" y="228"/>
                </a:lnTo>
                <a:lnTo>
                  <a:pt x="572" y="179"/>
                </a:lnTo>
                <a:lnTo>
                  <a:pt x="570" y="133"/>
                </a:lnTo>
                <a:lnTo>
                  <a:pt x="599" y="69"/>
                </a:lnTo>
                <a:lnTo>
                  <a:pt x="557" y="48"/>
                </a:lnTo>
                <a:lnTo>
                  <a:pt x="512" y="0"/>
                </a:lnTo>
                <a:lnTo>
                  <a:pt x="89" y="78"/>
                </a:lnTo>
                <a:lnTo>
                  <a:pt x="69" y="48"/>
                </a:lnTo>
                <a:lnTo>
                  <a:pt x="0" y="97"/>
                </a:lnTo>
                <a:lnTo>
                  <a:pt x="50" y="39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6" name="Freeform 977"/>
          <p:cNvSpPr>
            <a:spLocks/>
          </p:cNvSpPr>
          <p:nvPr/>
        </p:nvSpPr>
        <p:spPr bwMode="auto">
          <a:xfrm>
            <a:off x="7549910" y="2942573"/>
            <a:ext cx="150906" cy="400305"/>
          </a:xfrm>
          <a:custGeom>
            <a:avLst/>
            <a:gdLst>
              <a:gd name="T0" fmla="*/ 3 w 137"/>
              <a:gd name="T1" fmla="*/ 111 h 325"/>
              <a:gd name="T2" fmla="*/ 16 w 137"/>
              <a:gd name="T3" fmla="*/ 103 h 325"/>
              <a:gd name="T4" fmla="*/ 34 w 137"/>
              <a:gd name="T5" fmla="*/ 80 h 325"/>
              <a:gd name="T6" fmla="*/ 2 w 137"/>
              <a:gd name="T7" fmla="*/ 55 h 325"/>
              <a:gd name="T8" fmla="*/ 1 w 137"/>
              <a:gd name="T9" fmla="*/ 32 h 325"/>
              <a:gd name="T10" fmla="*/ 16 w 137"/>
              <a:gd name="T11" fmla="*/ 0 h 325"/>
              <a:gd name="T12" fmla="*/ 62 w 137"/>
              <a:gd name="T13" fmla="*/ 16 h 325"/>
              <a:gd name="T14" fmla="*/ 63 w 137"/>
              <a:gd name="T15" fmla="*/ 22 h 325"/>
              <a:gd name="T16" fmla="*/ 58 w 137"/>
              <a:gd name="T17" fmla="*/ 40 h 325"/>
              <a:gd name="T18" fmla="*/ 53 w 137"/>
              <a:gd name="T19" fmla="*/ 44 h 325"/>
              <a:gd name="T20" fmla="*/ 52 w 137"/>
              <a:gd name="T21" fmla="*/ 53 h 325"/>
              <a:gd name="T22" fmla="*/ 57 w 137"/>
              <a:gd name="T23" fmla="*/ 56 h 325"/>
              <a:gd name="T24" fmla="*/ 68 w 137"/>
              <a:gd name="T25" fmla="*/ 53 h 325"/>
              <a:gd name="T26" fmla="*/ 68 w 137"/>
              <a:gd name="T27" fmla="*/ 81 h 325"/>
              <a:gd name="T28" fmla="*/ 68 w 137"/>
              <a:gd name="T29" fmla="*/ 98 h 325"/>
              <a:gd name="T30" fmla="*/ 68 w 137"/>
              <a:gd name="T31" fmla="*/ 107 h 325"/>
              <a:gd name="T32" fmla="*/ 64 w 137"/>
              <a:gd name="T33" fmla="*/ 116 h 325"/>
              <a:gd name="T34" fmla="*/ 59 w 137"/>
              <a:gd name="T35" fmla="*/ 117 h 325"/>
              <a:gd name="T36" fmla="*/ 61 w 137"/>
              <a:gd name="T37" fmla="*/ 125 h 325"/>
              <a:gd name="T38" fmla="*/ 44 w 137"/>
              <a:gd name="T39" fmla="*/ 163 h 325"/>
              <a:gd name="T40" fmla="*/ 40 w 137"/>
              <a:gd name="T41" fmla="*/ 163 h 325"/>
              <a:gd name="T42" fmla="*/ 39 w 137"/>
              <a:gd name="T43" fmla="*/ 148 h 325"/>
              <a:gd name="T44" fmla="*/ 27 w 137"/>
              <a:gd name="T45" fmla="*/ 148 h 325"/>
              <a:gd name="T46" fmla="*/ 3 w 137"/>
              <a:gd name="T47" fmla="*/ 133 h 325"/>
              <a:gd name="T48" fmla="*/ 0 w 137"/>
              <a:gd name="T49" fmla="*/ 121 h 325"/>
              <a:gd name="T50" fmla="*/ 3 w 137"/>
              <a:gd name="T51" fmla="*/ 111 h 325"/>
              <a:gd name="T52" fmla="*/ 3 w 137"/>
              <a:gd name="T53" fmla="*/ 111 h 3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"/>
              <a:gd name="T82" fmla="*/ 0 h 325"/>
              <a:gd name="T83" fmla="*/ 137 w 137"/>
              <a:gd name="T84" fmla="*/ 325 h 3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" h="325">
                <a:moveTo>
                  <a:pt x="7" y="222"/>
                </a:moveTo>
                <a:lnTo>
                  <a:pt x="32" y="205"/>
                </a:lnTo>
                <a:lnTo>
                  <a:pt x="68" y="159"/>
                </a:lnTo>
                <a:lnTo>
                  <a:pt x="5" y="110"/>
                </a:lnTo>
                <a:lnTo>
                  <a:pt x="3" y="64"/>
                </a:lnTo>
                <a:lnTo>
                  <a:pt x="32" y="0"/>
                </a:lnTo>
                <a:lnTo>
                  <a:pt x="125" y="32"/>
                </a:lnTo>
                <a:lnTo>
                  <a:pt x="127" y="43"/>
                </a:lnTo>
                <a:lnTo>
                  <a:pt x="116" y="79"/>
                </a:lnTo>
                <a:lnTo>
                  <a:pt x="106" y="87"/>
                </a:lnTo>
                <a:lnTo>
                  <a:pt x="104" y="106"/>
                </a:lnTo>
                <a:lnTo>
                  <a:pt x="114" y="112"/>
                </a:lnTo>
                <a:lnTo>
                  <a:pt x="137" y="106"/>
                </a:lnTo>
                <a:lnTo>
                  <a:pt x="137" y="161"/>
                </a:lnTo>
                <a:lnTo>
                  <a:pt x="137" y="195"/>
                </a:lnTo>
                <a:lnTo>
                  <a:pt x="137" y="214"/>
                </a:lnTo>
                <a:lnTo>
                  <a:pt x="129" y="232"/>
                </a:lnTo>
                <a:lnTo>
                  <a:pt x="119" y="233"/>
                </a:lnTo>
                <a:lnTo>
                  <a:pt x="123" y="249"/>
                </a:lnTo>
                <a:lnTo>
                  <a:pt x="89" y="325"/>
                </a:lnTo>
                <a:lnTo>
                  <a:pt x="81" y="325"/>
                </a:lnTo>
                <a:lnTo>
                  <a:pt x="78" y="296"/>
                </a:lnTo>
                <a:lnTo>
                  <a:pt x="55" y="296"/>
                </a:lnTo>
                <a:lnTo>
                  <a:pt x="7" y="266"/>
                </a:lnTo>
                <a:lnTo>
                  <a:pt x="0" y="241"/>
                </a:lnTo>
                <a:lnTo>
                  <a:pt x="7" y="22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7" name="Freeform 978"/>
          <p:cNvSpPr>
            <a:spLocks/>
          </p:cNvSpPr>
          <p:nvPr/>
        </p:nvSpPr>
        <p:spPr bwMode="auto">
          <a:xfrm>
            <a:off x="6996140" y="2321077"/>
            <a:ext cx="719498" cy="692421"/>
          </a:xfrm>
          <a:custGeom>
            <a:avLst/>
            <a:gdLst>
              <a:gd name="T0" fmla="*/ 10 w 648"/>
              <a:gd name="T1" fmla="*/ 258 h 565"/>
              <a:gd name="T2" fmla="*/ 221 w 648"/>
              <a:gd name="T3" fmla="*/ 219 h 565"/>
              <a:gd name="T4" fmla="*/ 244 w 648"/>
              <a:gd name="T5" fmla="*/ 243 h 565"/>
              <a:gd name="T6" fmla="*/ 265 w 648"/>
              <a:gd name="T7" fmla="*/ 254 h 565"/>
              <a:gd name="T8" fmla="*/ 312 w 648"/>
              <a:gd name="T9" fmla="*/ 270 h 565"/>
              <a:gd name="T10" fmla="*/ 316 w 648"/>
              <a:gd name="T11" fmla="*/ 282 h 565"/>
              <a:gd name="T12" fmla="*/ 323 w 648"/>
              <a:gd name="T13" fmla="*/ 265 h 565"/>
              <a:gd name="T14" fmla="*/ 324 w 648"/>
              <a:gd name="T15" fmla="*/ 241 h 565"/>
              <a:gd name="T16" fmla="*/ 316 w 648"/>
              <a:gd name="T17" fmla="*/ 196 h 565"/>
              <a:gd name="T18" fmla="*/ 316 w 648"/>
              <a:gd name="T19" fmla="*/ 148 h 565"/>
              <a:gd name="T20" fmla="*/ 293 w 648"/>
              <a:gd name="T21" fmla="*/ 79 h 565"/>
              <a:gd name="T22" fmla="*/ 289 w 648"/>
              <a:gd name="T23" fmla="*/ 48 h 565"/>
              <a:gd name="T24" fmla="*/ 275 w 648"/>
              <a:gd name="T25" fmla="*/ 0 h 565"/>
              <a:gd name="T26" fmla="*/ 206 w 648"/>
              <a:gd name="T27" fmla="*/ 16 h 565"/>
              <a:gd name="T28" fmla="*/ 168 w 648"/>
              <a:gd name="T29" fmla="*/ 56 h 565"/>
              <a:gd name="T30" fmla="*/ 166 w 648"/>
              <a:gd name="T31" fmla="*/ 66 h 565"/>
              <a:gd name="T32" fmla="*/ 145 w 648"/>
              <a:gd name="T33" fmla="*/ 90 h 565"/>
              <a:gd name="T34" fmla="*/ 150 w 648"/>
              <a:gd name="T35" fmla="*/ 99 h 565"/>
              <a:gd name="T36" fmla="*/ 155 w 648"/>
              <a:gd name="T37" fmla="*/ 105 h 565"/>
              <a:gd name="T38" fmla="*/ 151 w 648"/>
              <a:gd name="T39" fmla="*/ 107 h 565"/>
              <a:gd name="T40" fmla="*/ 158 w 648"/>
              <a:gd name="T41" fmla="*/ 117 h 565"/>
              <a:gd name="T42" fmla="*/ 159 w 648"/>
              <a:gd name="T43" fmla="*/ 125 h 565"/>
              <a:gd name="T44" fmla="*/ 138 w 648"/>
              <a:gd name="T45" fmla="*/ 145 h 565"/>
              <a:gd name="T46" fmla="*/ 106 w 648"/>
              <a:gd name="T47" fmla="*/ 154 h 565"/>
              <a:gd name="T48" fmla="*/ 98 w 648"/>
              <a:gd name="T49" fmla="*/ 159 h 565"/>
              <a:gd name="T50" fmla="*/ 87 w 648"/>
              <a:gd name="T51" fmla="*/ 155 h 565"/>
              <a:gd name="T52" fmla="*/ 52 w 648"/>
              <a:gd name="T53" fmla="*/ 159 h 565"/>
              <a:gd name="T54" fmla="*/ 26 w 648"/>
              <a:gd name="T55" fmla="*/ 169 h 565"/>
              <a:gd name="T56" fmla="*/ 26 w 648"/>
              <a:gd name="T57" fmla="*/ 182 h 565"/>
              <a:gd name="T58" fmla="*/ 31 w 648"/>
              <a:gd name="T59" fmla="*/ 191 h 565"/>
              <a:gd name="T60" fmla="*/ 35 w 648"/>
              <a:gd name="T61" fmla="*/ 191 h 565"/>
              <a:gd name="T62" fmla="*/ 39 w 648"/>
              <a:gd name="T63" fmla="*/ 201 h 565"/>
              <a:gd name="T64" fmla="*/ 32 w 648"/>
              <a:gd name="T65" fmla="*/ 207 h 565"/>
              <a:gd name="T66" fmla="*/ 29 w 648"/>
              <a:gd name="T67" fmla="*/ 216 h 565"/>
              <a:gd name="T68" fmla="*/ 0 w 648"/>
              <a:gd name="T69" fmla="*/ 243 h 565"/>
              <a:gd name="T70" fmla="*/ 10 w 648"/>
              <a:gd name="T71" fmla="*/ 258 h 565"/>
              <a:gd name="T72" fmla="*/ 10 w 648"/>
              <a:gd name="T73" fmla="*/ 258 h 5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8"/>
              <a:gd name="T112" fmla="*/ 0 h 565"/>
              <a:gd name="T113" fmla="*/ 648 w 648"/>
              <a:gd name="T114" fmla="*/ 565 h 5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8" h="565">
                <a:moveTo>
                  <a:pt x="20" y="517"/>
                </a:moveTo>
                <a:lnTo>
                  <a:pt x="443" y="439"/>
                </a:lnTo>
                <a:lnTo>
                  <a:pt x="488" y="487"/>
                </a:lnTo>
                <a:lnTo>
                  <a:pt x="530" y="508"/>
                </a:lnTo>
                <a:lnTo>
                  <a:pt x="623" y="540"/>
                </a:lnTo>
                <a:lnTo>
                  <a:pt x="631" y="565"/>
                </a:lnTo>
                <a:lnTo>
                  <a:pt x="646" y="530"/>
                </a:lnTo>
                <a:lnTo>
                  <a:pt x="648" y="483"/>
                </a:lnTo>
                <a:lnTo>
                  <a:pt x="631" y="392"/>
                </a:lnTo>
                <a:lnTo>
                  <a:pt x="631" y="297"/>
                </a:lnTo>
                <a:lnTo>
                  <a:pt x="585" y="158"/>
                </a:lnTo>
                <a:lnTo>
                  <a:pt x="577" y="97"/>
                </a:lnTo>
                <a:lnTo>
                  <a:pt x="549" y="0"/>
                </a:lnTo>
                <a:lnTo>
                  <a:pt x="412" y="32"/>
                </a:lnTo>
                <a:lnTo>
                  <a:pt x="336" y="112"/>
                </a:lnTo>
                <a:lnTo>
                  <a:pt x="332" y="133"/>
                </a:lnTo>
                <a:lnTo>
                  <a:pt x="289" y="181"/>
                </a:lnTo>
                <a:lnTo>
                  <a:pt x="300" y="198"/>
                </a:lnTo>
                <a:lnTo>
                  <a:pt x="309" y="211"/>
                </a:lnTo>
                <a:lnTo>
                  <a:pt x="302" y="215"/>
                </a:lnTo>
                <a:lnTo>
                  <a:pt x="315" y="234"/>
                </a:lnTo>
                <a:lnTo>
                  <a:pt x="317" y="251"/>
                </a:lnTo>
                <a:lnTo>
                  <a:pt x="275" y="291"/>
                </a:lnTo>
                <a:lnTo>
                  <a:pt x="212" y="308"/>
                </a:lnTo>
                <a:lnTo>
                  <a:pt x="197" y="319"/>
                </a:lnTo>
                <a:lnTo>
                  <a:pt x="174" y="310"/>
                </a:lnTo>
                <a:lnTo>
                  <a:pt x="104" y="318"/>
                </a:lnTo>
                <a:lnTo>
                  <a:pt x="53" y="338"/>
                </a:lnTo>
                <a:lnTo>
                  <a:pt x="53" y="365"/>
                </a:lnTo>
                <a:lnTo>
                  <a:pt x="62" y="382"/>
                </a:lnTo>
                <a:lnTo>
                  <a:pt x="70" y="382"/>
                </a:lnTo>
                <a:lnTo>
                  <a:pt x="77" y="403"/>
                </a:lnTo>
                <a:lnTo>
                  <a:pt x="64" y="414"/>
                </a:lnTo>
                <a:lnTo>
                  <a:pt x="58" y="433"/>
                </a:lnTo>
                <a:lnTo>
                  <a:pt x="0" y="487"/>
                </a:lnTo>
                <a:lnTo>
                  <a:pt x="20" y="517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8" name="Freeform 979"/>
          <p:cNvSpPr>
            <a:spLocks/>
          </p:cNvSpPr>
          <p:nvPr/>
        </p:nvSpPr>
        <p:spPr bwMode="auto">
          <a:xfrm>
            <a:off x="7687342" y="2910115"/>
            <a:ext cx="222317" cy="141850"/>
          </a:xfrm>
          <a:custGeom>
            <a:avLst/>
            <a:gdLst>
              <a:gd name="T0" fmla="*/ 7 w 202"/>
              <a:gd name="T1" fmla="*/ 58 h 116"/>
              <a:gd name="T2" fmla="*/ 43 w 202"/>
              <a:gd name="T3" fmla="*/ 38 h 116"/>
              <a:gd name="T4" fmla="*/ 67 w 202"/>
              <a:gd name="T5" fmla="*/ 27 h 116"/>
              <a:gd name="T6" fmla="*/ 42 w 202"/>
              <a:gd name="T7" fmla="*/ 45 h 116"/>
              <a:gd name="T8" fmla="*/ 44 w 202"/>
              <a:gd name="T9" fmla="*/ 46 h 116"/>
              <a:gd name="T10" fmla="*/ 81 w 202"/>
              <a:gd name="T11" fmla="*/ 20 h 116"/>
              <a:gd name="T12" fmla="*/ 100 w 202"/>
              <a:gd name="T13" fmla="*/ 3 h 116"/>
              <a:gd name="T14" fmla="*/ 98 w 202"/>
              <a:gd name="T15" fmla="*/ 0 h 116"/>
              <a:gd name="T16" fmla="*/ 81 w 202"/>
              <a:gd name="T17" fmla="*/ 10 h 116"/>
              <a:gd name="T18" fmla="*/ 79 w 202"/>
              <a:gd name="T19" fmla="*/ 9 h 116"/>
              <a:gd name="T20" fmla="*/ 71 w 202"/>
              <a:gd name="T21" fmla="*/ 20 h 116"/>
              <a:gd name="T22" fmla="*/ 66 w 202"/>
              <a:gd name="T23" fmla="*/ 20 h 116"/>
              <a:gd name="T24" fmla="*/ 78 w 202"/>
              <a:gd name="T25" fmla="*/ 0 h 116"/>
              <a:gd name="T26" fmla="*/ 65 w 202"/>
              <a:gd name="T27" fmla="*/ 15 h 116"/>
              <a:gd name="T28" fmla="*/ 20 w 202"/>
              <a:gd name="T29" fmla="*/ 30 h 116"/>
              <a:gd name="T30" fmla="*/ 11 w 202"/>
              <a:gd name="T31" fmla="*/ 42 h 116"/>
              <a:gd name="T32" fmla="*/ 5 w 202"/>
              <a:gd name="T33" fmla="*/ 44 h 116"/>
              <a:gd name="T34" fmla="*/ 0 w 202"/>
              <a:gd name="T35" fmla="*/ 53 h 116"/>
              <a:gd name="T36" fmla="*/ 7 w 202"/>
              <a:gd name="T37" fmla="*/ 58 h 116"/>
              <a:gd name="T38" fmla="*/ 7 w 202"/>
              <a:gd name="T39" fmla="*/ 58 h 1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116"/>
              <a:gd name="T62" fmla="*/ 202 w 202"/>
              <a:gd name="T63" fmla="*/ 116 h 1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116">
                <a:moveTo>
                  <a:pt x="15" y="116"/>
                </a:moveTo>
                <a:lnTo>
                  <a:pt x="86" y="76"/>
                </a:lnTo>
                <a:lnTo>
                  <a:pt x="135" y="53"/>
                </a:lnTo>
                <a:lnTo>
                  <a:pt x="84" y="89"/>
                </a:lnTo>
                <a:lnTo>
                  <a:pt x="88" y="91"/>
                </a:lnTo>
                <a:lnTo>
                  <a:pt x="164" y="40"/>
                </a:lnTo>
                <a:lnTo>
                  <a:pt x="202" y="6"/>
                </a:lnTo>
                <a:lnTo>
                  <a:pt x="198" y="0"/>
                </a:lnTo>
                <a:lnTo>
                  <a:pt x="164" y="19"/>
                </a:lnTo>
                <a:lnTo>
                  <a:pt x="160" y="17"/>
                </a:lnTo>
                <a:lnTo>
                  <a:pt x="143" y="40"/>
                </a:lnTo>
                <a:lnTo>
                  <a:pt x="133" y="40"/>
                </a:lnTo>
                <a:lnTo>
                  <a:pt x="158" y="0"/>
                </a:lnTo>
                <a:lnTo>
                  <a:pt x="131" y="30"/>
                </a:lnTo>
                <a:lnTo>
                  <a:pt x="40" y="61"/>
                </a:lnTo>
                <a:lnTo>
                  <a:pt x="23" y="84"/>
                </a:lnTo>
                <a:lnTo>
                  <a:pt x="10" y="87"/>
                </a:lnTo>
                <a:lnTo>
                  <a:pt x="0" y="105"/>
                </a:lnTo>
                <a:lnTo>
                  <a:pt x="15" y="1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9" name="Freeform 980"/>
          <p:cNvSpPr>
            <a:spLocks/>
          </p:cNvSpPr>
          <p:nvPr/>
        </p:nvSpPr>
        <p:spPr bwMode="auto">
          <a:xfrm>
            <a:off x="7696774" y="2755042"/>
            <a:ext cx="207496" cy="216381"/>
          </a:xfrm>
          <a:custGeom>
            <a:avLst/>
            <a:gdLst>
              <a:gd name="T0" fmla="*/ 9 w 188"/>
              <a:gd name="T1" fmla="*/ 64 h 174"/>
              <a:gd name="T2" fmla="*/ 7 w 188"/>
              <a:gd name="T3" fmla="*/ 88 h 174"/>
              <a:gd name="T4" fmla="*/ 15 w 188"/>
              <a:gd name="T5" fmla="*/ 86 h 174"/>
              <a:gd name="T6" fmla="*/ 33 w 188"/>
              <a:gd name="T7" fmla="*/ 73 h 174"/>
              <a:gd name="T8" fmla="*/ 39 w 188"/>
              <a:gd name="T9" fmla="*/ 61 h 174"/>
              <a:gd name="T10" fmla="*/ 43 w 188"/>
              <a:gd name="T11" fmla="*/ 64 h 174"/>
              <a:gd name="T12" fmla="*/ 68 w 188"/>
              <a:gd name="T13" fmla="*/ 58 h 174"/>
              <a:gd name="T14" fmla="*/ 69 w 188"/>
              <a:gd name="T15" fmla="*/ 53 h 174"/>
              <a:gd name="T16" fmla="*/ 72 w 188"/>
              <a:gd name="T17" fmla="*/ 55 h 174"/>
              <a:gd name="T18" fmla="*/ 77 w 188"/>
              <a:gd name="T19" fmla="*/ 51 h 174"/>
              <a:gd name="T20" fmla="*/ 85 w 188"/>
              <a:gd name="T21" fmla="*/ 50 h 174"/>
              <a:gd name="T22" fmla="*/ 94 w 188"/>
              <a:gd name="T23" fmla="*/ 45 h 174"/>
              <a:gd name="T24" fmla="*/ 85 w 188"/>
              <a:gd name="T25" fmla="*/ 0 h 174"/>
              <a:gd name="T26" fmla="*/ 0 w 188"/>
              <a:gd name="T27" fmla="*/ 18 h 174"/>
              <a:gd name="T28" fmla="*/ 9 w 188"/>
              <a:gd name="T29" fmla="*/ 64 h 174"/>
              <a:gd name="T30" fmla="*/ 9 w 188"/>
              <a:gd name="T31" fmla="*/ 64 h 1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8"/>
              <a:gd name="T49" fmla="*/ 0 h 174"/>
              <a:gd name="T50" fmla="*/ 188 w 188"/>
              <a:gd name="T51" fmla="*/ 174 h 1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8" h="174">
                <a:moveTo>
                  <a:pt x="17" y="127"/>
                </a:moveTo>
                <a:lnTo>
                  <a:pt x="15" y="174"/>
                </a:lnTo>
                <a:lnTo>
                  <a:pt x="30" y="171"/>
                </a:lnTo>
                <a:lnTo>
                  <a:pt x="66" y="144"/>
                </a:lnTo>
                <a:lnTo>
                  <a:pt x="78" y="121"/>
                </a:lnTo>
                <a:lnTo>
                  <a:pt x="85" y="127"/>
                </a:lnTo>
                <a:lnTo>
                  <a:pt x="135" y="114"/>
                </a:lnTo>
                <a:lnTo>
                  <a:pt x="137" y="104"/>
                </a:lnTo>
                <a:lnTo>
                  <a:pt x="144" y="108"/>
                </a:lnTo>
                <a:lnTo>
                  <a:pt x="154" y="100"/>
                </a:lnTo>
                <a:lnTo>
                  <a:pt x="169" y="98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0" name="Freeform 981"/>
          <p:cNvSpPr>
            <a:spLocks/>
          </p:cNvSpPr>
          <p:nvPr/>
        </p:nvSpPr>
        <p:spPr bwMode="auto">
          <a:xfrm>
            <a:off x="7885406" y="2745425"/>
            <a:ext cx="94316" cy="120212"/>
          </a:xfrm>
          <a:custGeom>
            <a:avLst/>
            <a:gdLst>
              <a:gd name="T0" fmla="*/ 10 w 85"/>
              <a:gd name="T1" fmla="*/ 49 h 99"/>
              <a:gd name="T2" fmla="*/ 28 w 85"/>
              <a:gd name="T3" fmla="*/ 43 h 99"/>
              <a:gd name="T4" fmla="*/ 28 w 85"/>
              <a:gd name="T5" fmla="*/ 23 h 99"/>
              <a:gd name="T6" fmla="*/ 33 w 85"/>
              <a:gd name="T7" fmla="*/ 27 h 99"/>
              <a:gd name="T8" fmla="*/ 33 w 85"/>
              <a:gd name="T9" fmla="*/ 37 h 99"/>
              <a:gd name="T10" fmla="*/ 37 w 85"/>
              <a:gd name="T11" fmla="*/ 37 h 99"/>
              <a:gd name="T12" fmla="*/ 43 w 85"/>
              <a:gd name="T13" fmla="*/ 27 h 99"/>
              <a:gd name="T14" fmla="*/ 37 w 85"/>
              <a:gd name="T15" fmla="*/ 17 h 99"/>
              <a:gd name="T16" fmla="*/ 28 w 85"/>
              <a:gd name="T17" fmla="*/ 15 h 99"/>
              <a:gd name="T18" fmla="*/ 21 w 85"/>
              <a:gd name="T19" fmla="*/ 2 h 99"/>
              <a:gd name="T20" fmla="*/ 15 w 85"/>
              <a:gd name="T21" fmla="*/ 0 h 99"/>
              <a:gd name="T22" fmla="*/ 0 w 85"/>
              <a:gd name="T23" fmla="*/ 5 h 99"/>
              <a:gd name="T24" fmla="*/ 10 w 85"/>
              <a:gd name="T25" fmla="*/ 49 h 99"/>
              <a:gd name="T26" fmla="*/ 10 w 85"/>
              <a:gd name="T27" fmla="*/ 49 h 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5"/>
              <a:gd name="T43" fmla="*/ 0 h 99"/>
              <a:gd name="T44" fmla="*/ 85 w 85"/>
              <a:gd name="T45" fmla="*/ 99 h 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5" h="99">
                <a:moveTo>
                  <a:pt x="19" y="99"/>
                </a:moveTo>
                <a:lnTo>
                  <a:pt x="55" y="86"/>
                </a:lnTo>
                <a:lnTo>
                  <a:pt x="55" y="46"/>
                </a:lnTo>
                <a:lnTo>
                  <a:pt x="65" y="55"/>
                </a:lnTo>
                <a:lnTo>
                  <a:pt x="66" y="74"/>
                </a:lnTo>
                <a:lnTo>
                  <a:pt x="74" y="74"/>
                </a:lnTo>
                <a:lnTo>
                  <a:pt x="85" y="55"/>
                </a:lnTo>
                <a:lnTo>
                  <a:pt x="74" y="34"/>
                </a:lnTo>
                <a:lnTo>
                  <a:pt x="55" y="30"/>
                </a:lnTo>
                <a:lnTo>
                  <a:pt x="42" y="4"/>
                </a:lnTo>
                <a:lnTo>
                  <a:pt x="30" y="0"/>
                </a:lnTo>
                <a:lnTo>
                  <a:pt x="0" y="10"/>
                </a:lnTo>
                <a:lnTo>
                  <a:pt x="19" y="9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1" name="Freeform 982"/>
          <p:cNvSpPr>
            <a:spLocks/>
          </p:cNvSpPr>
          <p:nvPr/>
        </p:nvSpPr>
        <p:spPr bwMode="auto">
          <a:xfrm>
            <a:off x="7702164" y="2595160"/>
            <a:ext cx="406907" cy="221190"/>
          </a:xfrm>
          <a:custGeom>
            <a:avLst/>
            <a:gdLst>
              <a:gd name="T0" fmla="*/ 0 w 365"/>
              <a:gd name="T1" fmla="*/ 85 h 180"/>
              <a:gd name="T2" fmla="*/ 85 w 365"/>
              <a:gd name="T3" fmla="*/ 67 h 180"/>
              <a:gd name="T4" fmla="*/ 100 w 365"/>
              <a:gd name="T5" fmla="*/ 61 h 180"/>
              <a:gd name="T6" fmla="*/ 106 w 365"/>
              <a:gd name="T7" fmla="*/ 63 h 180"/>
              <a:gd name="T8" fmla="*/ 112 w 365"/>
              <a:gd name="T9" fmla="*/ 77 h 180"/>
              <a:gd name="T10" fmla="*/ 122 w 365"/>
              <a:gd name="T11" fmla="*/ 79 h 180"/>
              <a:gd name="T12" fmla="*/ 127 w 365"/>
              <a:gd name="T13" fmla="*/ 89 h 180"/>
              <a:gd name="T14" fmla="*/ 133 w 365"/>
              <a:gd name="T15" fmla="*/ 90 h 180"/>
              <a:gd name="T16" fmla="*/ 140 w 365"/>
              <a:gd name="T17" fmla="*/ 80 h 180"/>
              <a:gd name="T18" fmla="*/ 143 w 365"/>
              <a:gd name="T19" fmla="*/ 71 h 180"/>
              <a:gd name="T20" fmla="*/ 149 w 365"/>
              <a:gd name="T21" fmla="*/ 83 h 180"/>
              <a:gd name="T22" fmla="*/ 183 w 365"/>
              <a:gd name="T23" fmla="*/ 72 h 180"/>
              <a:gd name="T24" fmla="*/ 181 w 365"/>
              <a:gd name="T25" fmla="*/ 59 h 180"/>
              <a:gd name="T26" fmla="*/ 171 w 365"/>
              <a:gd name="T27" fmla="*/ 44 h 180"/>
              <a:gd name="T28" fmla="*/ 166 w 365"/>
              <a:gd name="T29" fmla="*/ 42 h 180"/>
              <a:gd name="T30" fmla="*/ 161 w 365"/>
              <a:gd name="T31" fmla="*/ 43 h 180"/>
              <a:gd name="T32" fmla="*/ 162 w 365"/>
              <a:gd name="T33" fmla="*/ 45 h 180"/>
              <a:gd name="T34" fmla="*/ 169 w 365"/>
              <a:gd name="T35" fmla="*/ 46 h 180"/>
              <a:gd name="T36" fmla="*/ 172 w 365"/>
              <a:gd name="T37" fmla="*/ 61 h 180"/>
              <a:gd name="T38" fmla="*/ 159 w 365"/>
              <a:gd name="T39" fmla="*/ 67 h 180"/>
              <a:gd name="T40" fmla="*/ 140 w 365"/>
              <a:gd name="T41" fmla="*/ 55 h 180"/>
              <a:gd name="T42" fmla="*/ 133 w 365"/>
              <a:gd name="T43" fmla="*/ 42 h 180"/>
              <a:gd name="T44" fmla="*/ 125 w 365"/>
              <a:gd name="T45" fmla="*/ 38 h 180"/>
              <a:gd name="T46" fmla="*/ 125 w 365"/>
              <a:gd name="T47" fmla="*/ 42 h 180"/>
              <a:gd name="T48" fmla="*/ 116 w 365"/>
              <a:gd name="T49" fmla="*/ 34 h 180"/>
              <a:gd name="T50" fmla="*/ 123 w 365"/>
              <a:gd name="T51" fmla="*/ 24 h 180"/>
              <a:gd name="T52" fmla="*/ 128 w 365"/>
              <a:gd name="T53" fmla="*/ 16 h 180"/>
              <a:gd name="T54" fmla="*/ 118 w 365"/>
              <a:gd name="T55" fmla="*/ 0 h 180"/>
              <a:gd name="T56" fmla="*/ 100 w 365"/>
              <a:gd name="T57" fmla="*/ 13 h 180"/>
              <a:gd name="T58" fmla="*/ 39 w 365"/>
              <a:gd name="T59" fmla="*/ 28 h 180"/>
              <a:gd name="T60" fmla="*/ 0 w 365"/>
              <a:gd name="T61" fmla="*/ 37 h 180"/>
              <a:gd name="T62" fmla="*/ 0 w 365"/>
              <a:gd name="T63" fmla="*/ 85 h 180"/>
              <a:gd name="T64" fmla="*/ 0 w 365"/>
              <a:gd name="T65" fmla="*/ 85 h 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5"/>
              <a:gd name="T100" fmla="*/ 0 h 180"/>
              <a:gd name="T101" fmla="*/ 365 w 365"/>
              <a:gd name="T102" fmla="*/ 180 h 1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5" h="180">
                <a:moveTo>
                  <a:pt x="0" y="169"/>
                </a:moveTo>
                <a:lnTo>
                  <a:pt x="169" y="133"/>
                </a:lnTo>
                <a:lnTo>
                  <a:pt x="199" y="123"/>
                </a:lnTo>
                <a:lnTo>
                  <a:pt x="211" y="127"/>
                </a:lnTo>
                <a:lnTo>
                  <a:pt x="224" y="153"/>
                </a:lnTo>
                <a:lnTo>
                  <a:pt x="243" y="157"/>
                </a:lnTo>
                <a:lnTo>
                  <a:pt x="254" y="178"/>
                </a:lnTo>
                <a:lnTo>
                  <a:pt x="266" y="180"/>
                </a:lnTo>
                <a:lnTo>
                  <a:pt x="279" y="159"/>
                </a:lnTo>
                <a:lnTo>
                  <a:pt x="285" y="142"/>
                </a:lnTo>
                <a:lnTo>
                  <a:pt x="298" y="165"/>
                </a:lnTo>
                <a:lnTo>
                  <a:pt x="365" y="144"/>
                </a:lnTo>
                <a:lnTo>
                  <a:pt x="361" y="119"/>
                </a:lnTo>
                <a:lnTo>
                  <a:pt x="342" y="87"/>
                </a:lnTo>
                <a:lnTo>
                  <a:pt x="332" y="83"/>
                </a:lnTo>
                <a:lnTo>
                  <a:pt x="321" y="85"/>
                </a:lnTo>
                <a:lnTo>
                  <a:pt x="323" y="91"/>
                </a:lnTo>
                <a:lnTo>
                  <a:pt x="338" y="93"/>
                </a:lnTo>
                <a:lnTo>
                  <a:pt x="344" y="123"/>
                </a:lnTo>
                <a:lnTo>
                  <a:pt x="317" y="134"/>
                </a:lnTo>
                <a:lnTo>
                  <a:pt x="279" y="110"/>
                </a:lnTo>
                <a:lnTo>
                  <a:pt x="266" y="83"/>
                </a:lnTo>
                <a:lnTo>
                  <a:pt x="249" y="76"/>
                </a:lnTo>
                <a:lnTo>
                  <a:pt x="249" y="83"/>
                </a:lnTo>
                <a:lnTo>
                  <a:pt x="232" y="68"/>
                </a:lnTo>
                <a:lnTo>
                  <a:pt x="245" y="49"/>
                </a:lnTo>
                <a:lnTo>
                  <a:pt x="256" y="32"/>
                </a:lnTo>
                <a:lnTo>
                  <a:pt x="235" y="0"/>
                </a:lnTo>
                <a:lnTo>
                  <a:pt x="199" y="26"/>
                </a:lnTo>
                <a:lnTo>
                  <a:pt x="78" y="57"/>
                </a:lnTo>
                <a:lnTo>
                  <a:pt x="0" y="74"/>
                </a:lnTo>
                <a:lnTo>
                  <a:pt x="0" y="16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2" name="Freeform 983"/>
          <p:cNvSpPr>
            <a:spLocks/>
          </p:cNvSpPr>
          <p:nvPr/>
        </p:nvSpPr>
        <p:spPr bwMode="auto">
          <a:xfrm>
            <a:off x="7605153" y="2269386"/>
            <a:ext cx="198064" cy="414731"/>
          </a:xfrm>
          <a:custGeom>
            <a:avLst/>
            <a:gdLst>
              <a:gd name="T0" fmla="*/ 14 w 177"/>
              <a:gd name="T1" fmla="*/ 69 h 339"/>
              <a:gd name="T2" fmla="*/ 18 w 177"/>
              <a:gd name="T3" fmla="*/ 100 h 339"/>
              <a:gd name="T4" fmla="*/ 41 w 177"/>
              <a:gd name="T5" fmla="*/ 169 h 339"/>
              <a:gd name="T6" fmla="*/ 80 w 177"/>
              <a:gd name="T7" fmla="*/ 161 h 339"/>
              <a:gd name="T8" fmla="*/ 77 w 177"/>
              <a:gd name="T9" fmla="*/ 62 h 339"/>
              <a:gd name="T10" fmla="*/ 88 w 177"/>
              <a:gd name="T11" fmla="*/ 43 h 339"/>
              <a:gd name="T12" fmla="*/ 89 w 177"/>
              <a:gd name="T13" fmla="*/ 0 h 339"/>
              <a:gd name="T14" fmla="*/ 0 w 177"/>
              <a:gd name="T15" fmla="*/ 21 h 339"/>
              <a:gd name="T16" fmla="*/ 14 w 177"/>
              <a:gd name="T17" fmla="*/ 69 h 339"/>
              <a:gd name="T18" fmla="*/ 14 w 177"/>
              <a:gd name="T19" fmla="*/ 69 h 3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"/>
              <a:gd name="T31" fmla="*/ 0 h 339"/>
              <a:gd name="T32" fmla="*/ 177 w 177"/>
              <a:gd name="T33" fmla="*/ 339 h 3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" h="339">
                <a:moveTo>
                  <a:pt x="28" y="139"/>
                </a:moveTo>
                <a:lnTo>
                  <a:pt x="36" y="200"/>
                </a:lnTo>
                <a:lnTo>
                  <a:pt x="82" y="339"/>
                </a:lnTo>
                <a:lnTo>
                  <a:pt x="160" y="322"/>
                </a:lnTo>
                <a:lnTo>
                  <a:pt x="154" y="124"/>
                </a:lnTo>
                <a:lnTo>
                  <a:pt x="175" y="86"/>
                </a:lnTo>
                <a:lnTo>
                  <a:pt x="177" y="0"/>
                </a:lnTo>
                <a:lnTo>
                  <a:pt x="0" y="42"/>
                </a:lnTo>
                <a:lnTo>
                  <a:pt x="28" y="1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3" name="Freeform 984"/>
          <p:cNvSpPr>
            <a:spLocks/>
          </p:cNvSpPr>
          <p:nvPr/>
        </p:nvSpPr>
        <p:spPr bwMode="auto">
          <a:xfrm>
            <a:off x="7776269" y="2208077"/>
            <a:ext cx="181896" cy="454401"/>
          </a:xfrm>
          <a:custGeom>
            <a:avLst/>
            <a:gdLst>
              <a:gd name="T0" fmla="*/ 0 w 163"/>
              <a:gd name="T1" fmla="*/ 86 h 371"/>
              <a:gd name="T2" fmla="*/ 11 w 163"/>
              <a:gd name="T3" fmla="*/ 67 h 371"/>
              <a:gd name="T4" fmla="*/ 12 w 163"/>
              <a:gd name="T5" fmla="*/ 24 h 371"/>
              <a:gd name="T6" fmla="*/ 11 w 163"/>
              <a:gd name="T7" fmla="*/ 8 h 371"/>
              <a:gd name="T8" fmla="*/ 27 w 163"/>
              <a:gd name="T9" fmla="*/ 0 h 371"/>
              <a:gd name="T10" fmla="*/ 64 w 163"/>
              <a:gd name="T11" fmla="*/ 116 h 371"/>
              <a:gd name="T12" fmla="*/ 82 w 163"/>
              <a:gd name="T13" fmla="*/ 140 h 371"/>
              <a:gd name="T14" fmla="*/ 82 w 163"/>
              <a:gd name="T15" fmla="*/ 157 h 371"/>
              <a:gd name="T16" fmla="*/ 64 w 163"/>
              <a:gd name="T17" fmla="*/ 170 h 371"/>
              <a:gd name="T18" fmla="*/ 3 w 163"/>
              <a:gd name="T19" fmla="*/ 185 h 371"/>
              <a:gd name="T20" fmla="*/ 0 w 163"/>
              <a:gd name="T21" fmla="*/ 86 h 371"/>
              <a:gd name="T22" fmla="*/ 0 w 163"/>
              <a:gd name="T23" fmla="*/ 86 h 3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3"/>
              <a:gd name="T37" fmla="*/ 0 h 371"/>
              <a:gd name="T38" fmla="*/ 163 w 163"/>
              <a:gd name="T39" fmla="*/ 371 h 3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3" h="371">
                <a:moveTo>
                  <a:pt x="0" y="173"/>
                </a:moveTo>
                <a:lnTo>
                  <a:pt x="21" y="135"/>
                </a:lnTo>
                <a:lnTo>
                  <a:pt x="23" y="49"/>
                </a:lnTo>
                <a:lnTo>
                  <a:pt x="21" y="17"/>
                </a:lnTo>
                <a:lnTo>
                  <a:pt x="53" y="0"/>
                </a:lnTo>
                <a:lnTo>
                  <a:pt x="127" y="232"/>
                </a:lnTo>
                <a:lnTo>
                  <a:pt x="163" y="281"/>
                </a:lnTo>
                <a:lnTo>
                  <a:pt x="163" y="314"/>
                </a:lnTo>
                <a:lnTo>
                  <a:pt x="127" y="340"/>
                </a:lnTo>
                <a:lnTo>
                  <a:pt x="6" y="371"/>
                </a:lnTo>
                <a:lnTo>
                  <a:pt x="0" y="173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4" name="Freeform 985"/>
          <p:cNvSpPr>
            <a:spLocks/>
          </p:cNvSpPr>
          <p:nvPr/>
        </p:nvSpPr>
        <p:spPr bwMode="auto">
          <a:xfrm>
            <a:off x="7835553" y="1805368"/>
            <a:ext cx="444633" cy="748920"/>
          </a:xfrm>
          <a:custGeom>
            <a:avLst/>
            <a:gdLst>
              <a:gd name="T0" fmla="*/ 0 w 399"/>
              <a:gd name="T1" fmla="*/ 164 h 610"/>
              <a:gd name="T2" fmla="*/ 12 w 399"/>
              <a:gd name="T3" fmla="*/ 165 h 610"/>
              <a:gd name="T4" fmla="*/ 13 w 399"/>
              <a:gd name="T5" fmla="*/ 146 h 610"/>
              <a:gd name="T6" fmla="*/ 27 w 399"/>
              <a:gd name="T7" fmla="*/ 118 h 610"/>
              <a:gd name="T8" fmla="*/ 20 w 399"/>
              <a:gd name="T9" fmla="*/ 98 h 610"/>
              <a:gd name="T10" fmla="*/ 49 w 399"/>
              <a:gd name="T11" fmla="*/ 2 h 610"/>
              <a:gd name="T12" fmla="*/ 55 w 399"/>
              <a:gd name="T13" fmla="*/ 2 h 610"/>
              <a:gd name="T14" fmla="*/ 57 w 399"/>
              <a:gd name="T15" fmla="*/ 14 h 610"/>
              <a:gd name="T16" fmla="*/ 86 w 399"/>
              <a:gd name="T17" fmla="*/ 4 h 610"/>
              <a:gd name="T18" fmla="*/ 87 w 399"/>
              <a:gd name="T19" fmla="*/ 0 h 610"/>
              <a:gd name="T20" fmla="*/ 110 w 399"/>
              <a:gd name="T21" fmla="*/ 5 h 610"/>
              <a:gd name="T22" fmla="*/ 147 w 399"/>
              <a:gd name="T23" fmla="*/ 99 h 610"/>
              <a:gd name="T24" fmla="*/ 164 w 399"/>
              <a:gd name="T25" fmla="*/ 100 h 610"/>
              <a:gd name="T26" fmla="*/ 195 w 399"/>
              <a:gd name="T27" fmla="*/ 135 h 610"/>
              <a:gd name="T28" fmla="*/ 190 w 399"/>
              <a:gd name="T29" fmla="*/ 142 h 610"/>
              <a:gd name="T30" fmla="*/ 200 w 399"/>
              <a:gd name="T31" fmla="*/ 142 h 610"/>
              <a:gd name="T32" fmla="*/ 193 w 399"/>
              <a:gd name="T33" fmla="*/ 159 h 610"/>
              <a:gd name="T34" fmla="*/ 178 w 399"/>
              <a:gd name="T35" fmla="*/ 170 h 610"/>
              <a:gd name="T36" fmla="*/ 161 w 399"/>
              <a:gd name="T37" fmla="*/ 178 h 610"/>
              <a:gd name="T38" fmla="*/ 159 w 399"/>
              <a:gd name="T39" fmla="*/ 190 h 610"/>
              <a:gd name="T40" fmla="*/ 150 w 399"/>
              <a:gd name="T41" fmla="*/ 179 h 610"/>
              <a:gd name="T42" fmla="*/ 134 w 399"/>
              <a:gd name="T43" fmla="*/ 192 h 610"/>
              <a:gd name="T44" fmla="*/ 127 w 399"/>
              <a:gd name="T45" fmla="*/ 192 h 610"/>
              <a:gd name="T46" fmla="*/ 120 w 399"/>
              <a:gd name="T47" fmla="*/ 184 h 610"/>
              <a:gd name="T48" fmla="*/ 116 w 399"/>
              <a:gd name="T49" fmla="*/ 221 h 610"/>
              <a:gd name="T50" fmla="*/ 102 w 399"/>
              <a:gd name="T51" fmla="*/ 227 h 610"/>
              <a:gd name="T52" fmla="*/ 95 w 399"/>
              <a:gd name="T53" fmla="*/ 241 h 610"/>
              <a:gd name="T54" fmla="*/ 87 w 399"/>
              <a:gd name="T55" fmla="*/ 241 h 610"/>
              <a:gd name="T56" fmla="*/ 67 w 399"/>
              <a:gd name="T57" fmla="*/ 264 h 610"/>
              <a:gd name="T58" fmla="*/ 66 w 399"/>
              <a:gd name="T59" fmla="*/ 281 h 610"/>
              <a:gd name="T60" fmla="*/ 61 w 399"/>
              <a:gd name="T61" fmla="*/ 287 h 610"/>
              <a:gd name="T62" fmla="*/ 55 w 399"/>
              <a:gd name="T63" fmla="*/ 305 h 610"/>
              <a:gd name="T64" fmla="*/ 37 w 399"/>
              <a:gd name="T65" fmla="*/ 281 h 610"/>
              <a:gd name="T66" fmla="*/ 0 w 399"/>
              <a:gd name="T67" fmla="*/ 164 h 610"/>
              <a:gd name="T68" fmla="*/ 0 w 399"/>
              <a:gd name="T69" fmla="*/ 164 h 6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9"/>
              <a:gd name="T106" fmla="*/ 0 h 610"/>
              <a:gd name="T107" fmla="*/ 399 w 399"/>
              <a:gd name="T108" fmla="*/ 610 h 61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9" h="610">
                <a:moveTo>
                  <a:pt x="0" y="329"/>
                </a:moveTo>
                <a:lnTo>
                  <a:pt x="23" y="331"/>
                </a:lnTo>
                <a:lnTo>
                  <a:pt x="25" y="291"/>
                </a:lnTo>
                <a:lnTo>
                  <a:pt x="53" y="236"/>
                </a:lnTo>
                <a:lnTo>
                  <a:pt x="40" y="196"/>
                </a:lnTo>
                <a:lnTo>
                  <a:pt x="97" y="4"/>
                </a:lnTo>
                <a:lnTo>
                  <a:pt x="110" y="4"/>
                </a:lnTo>
                <a:lnTo>
                  <a:pt x="114" y="29"/>
                </a:lnTo>
                <a:lnTo>
                  <a:pt x="171" y="8"/>
                </a:lnTo>
                <a:lnTo>
                  <a:pt x="173" y="0"/>
                </a:lnTo>
                <a:lnTo>
                  <a:pt x="219" y="10"/>
                </a:lnTo>
                <a:lnTo>
                  <a:pt x="293" y="198"/>
                </a:lnTo>
                <a:lnTo>
                  <a:pt x="327" y="200"/>
                </a:lnTo>
                <a:lnTo>
                  <a:pt x="390" y="270"/>
                </a:lnTo>
                <a:lnTo>
                  <a:pt x="380" y="283"/>
                </a:lnTo>
                <a:lnTo>
                  <a:pt x="399" y="283"/>
                </a:lnTo>
                <a:lnTo>
                  <a:pt x="386" y="318"/>
                </a:lnTo>
                <a:lnTo>
                  <a:pt x="356" y="340"/>
                </a:lnTo>
                <a:lnTo>
                  <a:pt x="322" y="357"/>
                </a:lnTo>
                <a:lnTo>
                  <a:pt x="318" y="380"/>
                </a:lnTo>
                <a:lnTo>
                  <a:pt x="299" y="359"/>
                </a:lnTo>
                <a:lnTo>
                  <a:pt x="268" y="384"/>
                </a:lnTo>
                <a:lnTo>
                  <a:pt x="253" y="384"/>
                </a:lnTo>
                <a:lnTo>
                  <a:pt x="240" y="369"/>
                </a:lnTo>
                <a:lnTo>
                  <a:pt x="232" y="443"/>
                </a:lnTo>
                <a:lnTo>
                  <a:pt x="204" y="454"/>
                </a:lnTo>
                <a:lnTo>
                  <a:pt x="190" y="483"/>
                </a:lnTo>
                <a:lnTo>
                  <a:pt x="173" y="483"/>
                </a:lnTo>
                <a:lnTo>
                  <a:pt x="133" y="527"/>
                </a:lnTo>
                <a:lnTo>
                  <a:pt x="131" y="561"/>
                </a:lnTo>
                <a:lnTo>
                  <a:pt x="122" y="574"/>
                </a:lnTo>
                <a:lnTo>
                  <a:pt x="110" y="610"/>
                </a:lnTo>
                <a:lnTo>
                  <a:pt x="74" y="561"/>
                </a:lnTo>
                <a:lnTo>
                  <a:pt x="0" y="329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55" name="TextBox 63"/>
          <p:cNvSpPr txBox="1">
            <a:spLocks noChangeArrowheads="1"/>
          </p:cNvSpPr>
          <p:nvPr/>
        </p:nvSpPr>
        <p:spPr bwMode="auto">
          <a:xfrm>
            <a:off x="1424748" y="4662805"/>
            <a:ext cx="12955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b="1" u="sng" dirty="0">
                <a:solidFill>
                  <a:srgbClr val="000000"/>
                </a:solidFill>
                <a:latin typeface="Trebuchet MS" pitchFamily="34" charset="0"/>
              </a:rPr>
              <a:t>Roll-out #1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i="1" dirty="0">
                <a:solidFill>
                  <a:srgbClr val="000000"/>
                </a:solidFill>
                <a:latin typeface="Trebuchet MS" pitchFamily="34" charset="0"/>
              </a:rPr>
              <a:t>245 dealers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Missoula, MT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Kansas City, MO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Denver, 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Minneapolis, MN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Las Vegas, NV</a:t>
            </a:r>
          </a:p>
        </p:txBody>
      </p:sp>
      <p:sp>
        <p:nvSpPr>
          <p:cNvPr id="56" name="5-Point Star 55"/>
          <p:cNvSpPr/>
          <p:nvPr/>
        </p:nvSpPr>
        <p:spPr>
          <a:xfrm>
            <a:off x="4852467" y="4547401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5822576" y="3047157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6533990" y="4316594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7439425" y="2585543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7245403" y="3220262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1" name="5-Point Star 60"/>
          <p:cNvSpPr/>
          <p:nvPr/>
        </p:nvSpPr>
        <p:spPr>
          <a:xfrm>
            <a:off x="6210620" y="3277963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2718227" y="3566472"/>
            <a:ext cx="258696" cy="1731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4076380" y="3277963"/>
            <a:ext cx="258696" cy="1731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5369859" y="2585543"/>
            <a:ext cx="258696" cy="1731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5305185" y="3451069"/>
            <a:ext cx="258696" cy="1731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3300292" y="2066227"/>
            <a:ext cx="258696" cy="1731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2200835" y="1662315"/>
            <a:ext cx="258696" cy="1731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336" y="1143000"/>
            <a:ext cx="1293479" cy="45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78"/>
          <p:cNvSpPr txBox="1">
            <a:spLocks noChangeArrowheads="1"/>
          </p:cNvSpPr>
          <p:nvPr/>
        </p:nvSpPr>
        <p:spPr bwMode="auto">
          <a:xfrm>
            <a:off x="7620000" y="4343400"/>
            <a:ext cx="14228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u="sng" dirty="0">
                <a:solidFill>
                  <a:srgbClr val="000000"/>
                </a:solidFill>
                <a:latin typeface="Trebuchet MS" pitchFamily="34" charset="0"/>
              </a:rPr>
              <a:t>Roll-out #2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i="1" dirty="0">
                <a:solidFill>
                  <a:srgbClr val="000000"/>
                </a:solidFill>
                <a:latin typeface="Trebuchet MS" pitchFamily="34" charset="0"/>
              </a:rPr>
              <a:t>316 US dealers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i="1" dirty="0">
                <a:solidFill>
                  <a:srgbClr val="000000"/>
                </a:solidFill>
                <a:latin typeface="Trebuchet MS" pitchFamily="34" charset="0"/>
              </a:rPr>
              <a:t>  53 CN dealers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Rockford, 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Albany, 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Atlanta, GA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Dallas, TX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Baltimore, MD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Ft. Wayne,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Trebuchet MS" pitchFamily="34" charset="0"/>
              </a:rPr>
              <a:t>Toronto, ON</a:t>
            </a:r>
            <a:endParaRPr lang="en-US" sz="12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6922034" y="2470139"/>
            <a:ext cx="258696" cy="17310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1" name="TextBox 81"/>
          <p:cNvSpPr txBox="1">
            <a:spLocks noChangeArrowheads="1"/>
          </p:cNvSpPr>
          <p:nvPr/>
        </p:nvSpPr>
        <p:spPr bwMode="auto">
          <a:xfrm>
            <a:off x="990600" y="1295400"/>
            <a:ext cx="12426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b="1" u="sng" dirty="0">
                <a:solidFill>
                  <a:srgbClr val="000000"/>
                </a:solidFill>
                <a:latin typeface="Trebuchet MS" pitchFamily="34" charset="0"/>
              </a:rPr>
              <a:t>Mini Roll-out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i="1" dirty="0">
                <a:solidFill>
                  <a:srgbClr val="000000"/>
                </a:solidFill>
                <a:latin typeface="Trebuchet MS" pitchFamily="34" charset="0"/>
              </a:rPr>
              <a:t>8+ dealers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Trebuchet MS" pitchFamily="34" charset="0"/>
              </a:rPr>
              <a:t>Seattle, WA</a:t>
            </a:r>
          </a:p>
        </p:txBody>
      </p:sp>
      <p:sp>
        <p:nvSpPr>
          <p:cNvPr id="72" name="TextBox 82"/>
          <p:cNvSpPr txBox="1">
            <a:spLocks noChangeArrowheads="1"/>
          </p:cNvSpPr>
          <p:nvPr/>
        </p:nvSpPr>
        <p:spPr bwMode="auto">
          <a:xfrm>
            <a:off x="5046489" y="1258403"/>
            <a:ext cx="2471084" cy="3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Dealer Road Show</a:t>
            </a:r>
          </a:p>
        </p:txBody>
      </p:sp>
      <p:sp>
        <p:nvSpPr>
          <p:cNvPr id="73" name="TextBox 83"/>
          <p:cNvSpPr txBox="1">
            <a:spLocks noChangeArrowheads="1"/>
          </p:cNvSpPr>
          <p:nvPr/>
        </p:nvSpPr>
        <p:spPr bwMode="auto">
          <a:xfrm>
            <a:off x="2459531" y="1835421"/>
            <a:ext cx="525476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10/30</a:t>
            </a:r>
          </a:p>
        </p:txBody>
      </p:sp>
      <p:sp>
        <p:nvSpPr>
          <p:cNvPr id="74" name="TextBox 84"/>
          <p:cNvSpPr txBox="1">
            <a:spLocks noChangeArrowheads="1"/>
          </p:cNvSpPr>
          <p:nvPr/>
        </p:nvSpPr>
        <p:spPr bwMode="auto">
          <a:xfrm>
            <a:off x="3558988" y="1950824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11/5</a:t>
            </a:r>
          </a:p>
        </p:txBody>
      </p:sp>
      <p:sp>
        <p:nvSpPr>
          <p:cNvPr id="75" name="TextBox 85"/>
          <p:cNvSpPr txBox="1">
            <a:spLocks noChangeArrowheads="1"/>
          </p:cNvSpPr>
          <p:nvPr/>
        </p:nvSpPr>
        <p:spPr bwMode="auto">
          <a:xfrm>
            <a:off x="6604053" y="4489699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12/4</a:t>
            </a:r>
          </a:p>
        </p:txBody>
      </p:sp>
      <p:sp>
        <p:nvSpPr>
          <p:cNvPr id="76" name="TextBox 87"/>
          <p:cNvSpPr txBox="1">
            <a:spLocks noChangeArrowheads="1"/>
          </p:cNvSpPr>
          <p:nvPr/>
        </p:nvSpPr>
        <p:spPr bwMode="auto">
          <a:xfrm>
            <a:off x="4857857" y="4778208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12/4</a:t>
            </a:r>
          </a:p>
        </p:txBody>
      </p:sp>
      <p:sp>
        <p:nvSpPr>
          <p:cNvPr id="77" name="TextBox 88"/>
          <p:cNvSpPr txBox="1">
            <a:spLocks noChangeArrowheads="1"/>
          </p:cNvSpPr>
          <p:nvPr/>
        </p:nvSpPr>
        <p:spPr bwMode="auto">
          <a:xfrm>
            <a:off x="2524205" y="3275559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11/7</a:t>
            </a:r>
          </a:p>
        </p:txBody>
      </p:sp>
      <p:sp>
        <p:nvSpPr>
          <p:cNvPr id="78" name="TextBox 90"/>
          <p:cNvSpPr txBox="1">
            <a:spLocks noChangeArrowheads="1"/>
          </p:cNvSpPr>
          <p:nvPr/>
        </p:nvSpPr>
        <p:spPr bwMode="auto">
          <a:xfrm>
            <a:off x="6127083" y="3451069"/>
            <a:ext cx="406907" cy="2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C00000"/>
                </a:solidFill>
                <a:latin typeface="Calibri" pitchFamily="34" charset="0"/>
              </a:rPr>
              <a:t>12/6</a:t>
            </a:r>
          </a:p>
        </p:txBody>
      </p:sp>
      <p:sp>
        <p:nvSpPr>
          <p:cNvPr id="79" name="TextBox 91"/>
          <p:cNvSpPr txBox="1">
            <a:spLocks noChangeArrowheads="1"/>
          </p:cNvSpPr>
          <p:nvPr/>
        </p:nvSpPr>
        <p:spPr bwMode="auto">
          <a:xfrm>
            <a:off x="5369859" y="3624174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11/5</a:t>
            </a:r>
          </a:p>
        </p:txBody>
      </p:sp>
      <p:sp>
        <p:nvSpPr>
          <p:cNvPr id="80" name="TextBox 92"/>
          <p:cNvSpPr txBox="1">
            <a:spLocks noChangeArrowheads="1"/>
          </p:cNvSpPr>
          <p:nvPr/>
        </p:nvSpPr>
        <p:spPr bwMode="auto">
          <a:xfrm>
            <a:off x="3952421" y="3508770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11/6</a:t>
            </a:r>
          </a:p>
        </p:txBody>
      </p:sp>
      <p:sp>
        <p:nvSpPr>
          <p:cNvPr id="81" name="TextBox 93"/>
          <p:cNvSpPr txBox="1">
            <a:spLocks noChangeArrowheads="1"/>
          </p:cNvSpPr>
          <p:nvPr/>
        </p:nvSpPr>
        <p:spPr bwMode="auto">
          <a:xfrm>
            <a:off x="5693229" y="3220262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12/2</a:t>
            </a:r>
          </a:p>
        </p:txBody>
      </p:sp>
      <p:sp>
        <p:nvSpPr>
          <p:cNvPr id="82" name="TextBox 94"/>
          <p:cNvSpPr txBox="1">
            <a:spLocks noChangeArrowheads="1"/>
          </p:cNvSpPr>
          <p:nvPr/>
        </p:nvSpPr>
        <p:spPr bwMode="auto">
          <a:xfrm>
            <a:off x="5111163" y="2352332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11/6</a:t>
            </a:r>
          </a:p>
        </p:txBody>
      </p:sp>
      <p:sp>
        <p:nvSpPr>
          <p:cNvPr id="83" name="TextBox 95"/>
          <p:cNvSpPr txBox="1">
            <a:spLocks noChangeArrowheads="1"/>
          </p:cNvSpPr>
          <p:nvPr/>
        </p:nvSpPr>
        <p:spPr bwMode="auto">
          <a:xfrm>
            <a:off x="6792686" y="2239333"/>
            <a:ext cx="525476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12/10</a:t>
            </a:r>
          </a:p>
        </p:txBody>
      </p:sp>
      <p:sp>
        <p:nvSpPr>
          <p:cNvPr id="84" name="TextBox 96"/>
          <p:cNvSpPr txBox="1">
            <a:spLocks noChangeArrowheads="1"/>
          </p:cNvSpPr>
          <p:nvPr/>
        </p:nvSpPr>
        <p:spPr bwMode="auto">
          <a:xfrm rot="21366984">
            <a:off x="7121445" y="2698542"/>
            <a:ext cx="447328" cy="23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12/3</a:t>
            </a:r>
          </a:p>
        </p:txBody>
      </p:sp>
    </p:spTree>
    <p:extLst>
      <p:ext uri="{BB962C8B-B14F-4D97-AF65-F5344CB8AC3E}">
        <p14:creationId xmlns:p14="http://schemas.microsoft.com/office/powerpoint/2010/main" val="36229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Rollout and Results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Rollout included Dealer Road shows/Training sessions Late October/early November  First Wave.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Second wave early December.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Canada in January.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The portal has been very well received.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As of Mid January 53% of orders were flowing through the portal.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An actual Email:</a:t>
            </a:r>
          </a:p>
          <a:p>
            <a:pPr lvl="1">
              <a:buNone/>
            </a:pPr>
            <a:r>
              <a:rPr lang="en-US" sz="1400" dirty="0" smtClean="0"/>
              <a:t>Hi Karen,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Just wanted to let you know C-PORT rocks!!  This is so much easier to order, etc..  I have not needed to call tech support since the introduction/training on C-PORT.</a:t>
            </a:r>
          </a:p>
          <a:p>
            <a:pPr lvl="1">
              <a:buNone/>
            </a:pPr>
            <a:r>
              <a:rPr lang="en-US" sz="1400" dirty="0" smtClean="0"/>
              <a:t> </a:t>
            </a:r>
          </a:p>
          <a:p>
            <a:pPr lvl="1">
              <a:buNone/>
            </a:pPr>
            <a:r>
              <a:rPr lang="en-US" sz="1400" dirty="0" smtClean="0"/>
              <a:t>Rex Munroe</a:t>
            </a:r>
          </a:p>
          <a:p>
            <a:pPr lvl="1">
              <a:buNone/>
            </a:pPr>
            <a:r>
              <a:rPr lang="en-US" sz="1400" dirty="0" smtClean="0"/>
              <a:t>Owner</a:t>
            </a:r>
          </a:p>
          <a:p>
            <a:pPr lvl="1">
              <a:buNone/>
            </a:pPr>
            <a:r>
              <a:rPr lang="en-US" sz="1400" dirty="0" smtClean="0"/>
              <a:t>Culligan Of Chico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b="1" i="1" kern="0" dirty="0" smtClean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en-US" sz="16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Rot="1" noChangeArrowheads="1"/>
          </p:cNvSpPr>
          <p:nvPr/>
        </p:nvSpPr>
        <p:spPr bwMode="auto">
          <a:xfrm>
            <a:off x="326760" y="228601"/>
            <a:ext cx="921980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latin typeface="Calibri" pitchFamily="34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946923" y="1889125"/>
          <a:ext cx="2012156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Clip" r:id="rId3" imgW="1857375" imgH="3995738" progId="">
                  <p:embed/>
                </p:oleObj>
              </mc:Choice>
              <mc:Fallback>
                <p:oleObj name="Clip" r:id="rId3" imgW="1857375" imgH="3995738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923" y="1889125"/>
                        <a:ext cx="2012156" cy="399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Questions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Introductions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42950" y="1143000"/>
            <a:ext cx="8502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Paul Zarazinski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2005 – 2014 – CIO - Culligan International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1999 – 2005 – CIO - General Binding Corporation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1998 – 2000 – VP of IT - Kerry Americas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1995 – 1997 – Director of IT - The Mallinckrodt Group, Inc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Northern Illinois University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Based in Chicago IL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Introductions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42950" y="1143000"/>
            <a:ext cx="8502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Tim Lovely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1995 – Current – Principal – Logan Consulting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1993 – 1995– Account Representative - PPG Industries, Inc.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Worked with QAD v7.3 to 2013EE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Project Management, IT Strategy, Assessment, QAD Functional Work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Emory University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Based in Telluride CO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Introductions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42950" y="1143000"/>
            <a:ext cx="8502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Mike Montgomery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36A2"/>
                </a:solidFill>
                <a:latin typeface="Calibri" pitchFamily="34" charset="0"/>
              </a:rPr>
              <a:t>1996 – Present </a:t>
            </a: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- President - liQuidprint, Inc.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1990 – 1996 – Product Manager - Odesta Systems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liQuidprint - Web Design and Development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University of Chicago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Based in Chicago IL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Introductions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42950" y="1143000"/>
            <a:ext cx="89344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Gary Yang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2010 – Present – President / Principal Consultant – Roundview Technologies (Logan Consulting Partner firm)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1997 – 2010 – Senior Technical Solutions Architect – RCM Technologies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1996 – 1997 – Programmer / Analyst - Optical Imaging System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36A2"/>
                </a:solidFill>
                <a:latin typeface="Calibri" pitchFamily="34" charset="0"/>
              </a:rPr>
              <a:t>Expert In Various Areas Of QAD Technology: QXtend, .Net UI /  Desktop, CSS, Non-Intrusive Customizations, TrM, etc.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36A2"/>
                </a:solidFill>
                <a:latin typeface="Calibri" pitchFamily="34" charset="0"/>
              </a:rPr>
              <a:t>Implemented QXtend In First QAD Product (QPS)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36A2"/>
                </a:solidFill>
                <a:latin typeface="Calibri" pitchFamily="34" charset="0"/>
              </a:rPr>
              <a:t>Had First Successful QXtend Implementation (Excel Industries) Used Often As References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36A2"/>
                </a:solidFill>
                <a:latin typeface="Calibri" pitchFamily="34" charset="0"/>
              </a:rPr>
              <a:t>Spoke In Many User Group Meetings On QXtend, CSS and Desktop / .Net UI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University of Michigan and Shanghai Jiao Tong University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036A2"/>
                </a:solidFill>
                <a:latin typeface="Calibri" pitchFamily="34" charset="0"/>
              </a:rPr>
              <a:t>Based in Detroit MI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 smtClean="0">
              <a:solidFill>
                <a:srgbClr val="0036A2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Business Background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276600" y="1260475"/>
            <a:ext cx="6400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Culligan International has offices in over 75 countries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750 Dealerships in the US alone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Products: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Household Water Softeners and Filters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RO Systems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Commercial Water Softeners and Filters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Water &amp; POU Coolers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Water &amp; Salt Delivery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Service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Retail Products</a:t>
            </a:r>
          </a:p>
          <a:p>
            <a:pPr lvl="1"/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In-Store Bottle Water Dispensers</a:t>
            </a:r>
          </a:p>
        </p:txBody>
      </p:sp>
      <p:pic>
        <p:nvPicPr>
          <p:cNvPr id="6" name="Picture 8" descr="HeyCulligan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6" y="2039938"/>
            <a:ext cx="2855232" cy="1998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0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42950" y="571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Business Background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276600" y="1260475"/>
            <a:ext cx="6400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Business model </a:t>
            </a: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was similar </a:t>
            </a: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to McDonalds – Company Owned Dealers and </a:t>
            </a: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Franchises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Currently all are franchises with no Company </a:t>
            </a: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Owned Dealers (</a:t>
            </a: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COD’s)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Dealers sell </a:t>
            </a: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direct to households, service and deliver product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Dealers purchase </a:t>
            </a:r>
            <a:r>
              <a:rPr lang="en-US" altLang="en-US" sz="2000" b="1" i="1" kern="0" dirty="0">
                <a:solidFill>
                  <a:srgbClr val="0036A2"/>
                </a:solidFill>
                <a:latin typeface="Calibri" panose="020F0502020204030204" pitchFamily="34" charset="0"/>
              </a:rPr>
              <a:t>product from Culligan </a:t>
            </a: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Corporate</a:t>
            </a:r>
            <a:endParaRPr lang="en-US" altLang="en-US" sz="20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78701"/>
              </p:ext>
            </p:extLst>
          </p:nvPr>
        </p:nvGraphicFramePr>
        <p:xfrm>
          <a:off x="826963" y="1184275"/>
          <a:ext cx="2144837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Photo Editor Photo" r:id="rId3" imgW="2362530" imgH="5409524" progId="MSPhotoEd.3">
                  <p:embed/>
                </p:oleObj>
              </mc:Choice>
              <mc:Fallback>
                <p:oleObj name="Photo Editor Photo" r:id="rId3" imgW="2362530" imgH="540952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963" y="1184275"/>
                        <a:ext cx="2144837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47700" y="133350"/>
            <a:ext cx="842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0036A2"/>
                </a:solidFill>
                <a:latin typeface="Calibri" pitchFamily="34" charset="0"/>
              </a:rPr>
              <a:t>QAD Applications Footprint</a:t>
            </a:r>
            <a:endParaRPr lang="en-US" sz="9600" b="1" dirty="0">
              <a:solidFill>
                <a:srgbClr val="0036A2"/>
              </a:solidFill>
              <a:latin typeface="Calibri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2750" y="1066800"/>
            <a:ext cx="90805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28600" y="1260475"/>
            <a:ext cx="9448799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Prior to 2010 – Integrated QAD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Corporate – QAD 2007SE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Canada – QAD 2007SE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Retail – QAD 2007SE</a:t>
            </a:r>
            <a:endParaRPr lang="en-US" altLang="en-US" sz="16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COD’s - QAD 2007SE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Two Databases (Canada and US)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Current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i="1" kern="0" dirty="0" smtClean="0">
                <a:solidFill>
                  <a:srgbClr val="0036A2"/>
                </a:solidFill>
                <a:latin typeface="Calibri" panose="020F0502020204030204" pitchFamily="34" charset="0"/>
              </a:rPr>
              <a:t>COD’s were sold to individual franchisees running their own systems</a:t>
            </a:r>
            <a:endParaRPr lang="en-US" altLang="en-US" sz="1600" b="1" i="1" kern="0" dirty="0">
              <a:solidFill>
                <a:srgbClr val="0036A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b">
  <a:themeElements>
    <a:clrScheme name="">
      <a:dk1>
        <a:srgbClr val="000000"/>
      </a:dk1>
      <a:lt1>
        <a:srgbClr val="547DF0"/>
      </a:lt1>
      <a:dk2>
        <a:srgbClr val="008A84"/>
      </a:dk2>
      <a:lt2>
        <a:srgbClr val="FFFFFF"/>
      </a:lt2>
      <a:accent1>
        <a:srgbClr val="618FFD"/>
      </a:accent1>
      <a:accent2>
        <a:srgbClr val="FAFD00"/>
      </a:accent2>
      <a:accent3>
        <a:srgbClr val="B3BFF6"/>
      </a:accent3>
      <a:accent4>
        <a:srgbClr val="000000"/>
      </a:accent4>
      <a:accent5>
        <a:srgbClr val="B7C6FE"/>
      </a:accent5>
      <a:accent6>
        <a:srgbClr val="E3E500"/>
      </a:accent6>
      <a:hlink>
        <a:srgbClr val="00FFFF"/>
      </a:hlink>
      <a:folHlink>
        <a:srgbClr val="8CF4EA"/>
      </a:folHlink>
    </a:clrScheme>
    <a:fontScheme name="worldb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b 8">
        <a:dk1>
          <a:srgbClr val="000000"/>
        </a:dk1>
        <a:lt1>
          <a:srgbClr val="081D58"/>
        </a:lt1>
        <a:dk2>
          <a:srgbClr val="008A84"/>
        </a:dk2>
        <a:lt2>
          <a:srgbClr val="FFFFFF"/>
        </a:lt2>
        <a:accent1>
          <a:srgbClr val="618FFD"/>
        </a:accent1>
        <a:accent2>
          <a:srgbClr val="FAFD00"/>
        </a:accent2>
        <a:accent3>
          <a:srgbClr val="AAABB4"/>
        </a:accent3>
        <a:accent4>
          <a:srgbClr val="000000"/>
        </a:accent4>
        <a:accent5>
          <a:srgbClr val="B7C6FE"/>
        </a:accent5>
        <a:accent6>
          <a:srgbClr val="E3E500"/>
        </a:accent6>
        <a:hlink>
          <a:srgbClr val="00FFFF"/>
        </a:hlink>
        <a:folHlink>
          <a:srgbClr val="8CF4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c:\msoffice\powerpnt\template\bwovrhd\worldb.ppt</Template>
  <TotalTime>7726</TotalTime>
  <Pages>11</Pages>
  <Words>1439</Words>
  <Application>Microsoft Office PowerPoint</Application>
  <PresentationFormat>A4 Paper (210x297 mm)</PresentationFormat>
  <Paragraphs>247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worldb</vt:lpstr>
      <vt:lpstr>Photo Editor Photo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Biomed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Kickoff</dc:title>
  <dc:creator>Cliff Oman</dc:creator>
  <cp:lastModifiedBy>LovelyE6530</cp:lastModifiedBy>
  <cp:revision>413</cp:revision>
  <cp:lastPrinted>2012-12-12T20:54:32Z</cp:lastPrinted>
  <dcterms:created xsi:type="dcterms:W3CDTF">1996-05-02T19:36:12Z</dcterms:created>
  <dcterms:modified xsi:type="dcterms:W3CDTF">2014-03-13T21:49:39Z</dcterms:modified>
</cp:coreProperties>
</file>