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9" r:id="rId2"/>
    <p:sldId id="265" r:id="rId3"/>
    <p:sldId id="266" r:id="rId4"/>
    <p:sldId id="267" r:id="rId5"/>
    <p:sldId id="275" r:id="rId6"/>
    <p:sldId id="278" r:id="rId7"/>
    <p:sldId id="279" r:id="rId8"/>
    <p:sldId id="280" r:id="rId9"/>
    <p:sldId id="281" r:id="rId10"/>
    <p:sldId id="282" r:id="rId11"/>
    <p:sldId id="283" r:id="rId12"/>
    <p:sldId id="268" r:id="rId13"/>
    <p:sldId id="274" r:id="rId14"/>
    <p:sldId id="269" r:id="rId15"/>
    <p:sldId id="273" r:id="rId16"/>
    <p:sldId id="276" r:id="rId17"/>
    <p:sldId id="277" r:id="rId18"/>
    <p:sldId id="270" r:id="rId19"/>
    <p:sldId id="271" r:id="rId20"/>
    <p:sldId id="272"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86475" autoAdjust="0"/>
  </p:normalViewPr>
  <p:slideViewPr>
    <p:cSldViewPr>
      <p:cViewPr>
        <p:scale>
          <a:sx n="76" d="100"/>
          <a:sy n="76" d="100"/>
        </p:scale>
        <p:origin x="-876" y="-156"/>
      </p:cViewPr>
      <p:guideLst>
        <p:guide orient="horz" pos="2160"/>
        <p:guide pos="2880"/>
      </p:guideLst>
    </p:cSldViewPr>
  </p:slideViewPr>
  <p:outlineViewPr>
    <p:cViewPr>
      <p:scale>
        <a:sx n="33" d="100"/>
        <a:sy n="33" d="100"/>
      </p:scale>
      <p:origin x="0" y="3540"/>
    </p:cViewPr>
  </p:outlineViewPr>
  <p:notesTextViewPr>
    <p:cViewPr>
      <p:scale>
        <a:sx n="100" d="100"/>
        <a:sy n="100" d="100"/>
      </p:scale>
      <p:origin x="0" y="0"/>
    </p:cViewPr>
  </p:notesTextViewPr>
  <p:notesViewPr>
    <p:cSldViewPr>
      <p:cViewPr>
        <p:scale>
          <a:sx n="110" d="100"/>
          <a:sy n="110" d="100"/>
        </p:scale>
        <p:origin x="-1824" y="222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fld id="{4A87841E-20B6-4074-9321-4A511E1F6313}" type="datetimeFigureOut">
              <a:rPr lang="en-US" smtClean="0"/>
              <a:pPr/>
              <a:t>3/4/2013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6" tIns="46588" rIns="93176" bIns="46588" rtlCol="0" anchor="b"/>
          <a:lstStyle>
            <a:lvl1pPr algn="r">
              <a:defRPr sz="1200"/>
            </a:lvl1pPr>
          </a:lstStyle>
          <a:p>
            <a:fld id="{7C548AC2-F06B-47A7-840C-0F0CB8F2E592}" type="slidenum">
              <a:rPr lang="en-US" smtClean="0"/>
              <a:pPr/>
              <a:t>‹#›</a:t>
            </a:fld>
            <a:endParaRPr lang="en-US"/>
          </a:p>
        </p:txBody>
      </p:sp>
    </p:spTree>
    <p:extLst>
      <p:ext uri="{BB962C8B-B14F-4D97-AF65-F5344CB8AC3E}">
        <p14:creationId xmlns:p14="http://schemas.microsoft.com/office/powerpoint/2010/main" val="1259572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Introductions</a:t>
            </a:r>
          </a:p>
          <a:p>
            <a:endParaRPr lang="en-US" b="1" dirty="0"/>
          </a:p>
        </p:txBody>
      </p:sp>
      <p:sp>
        <p:nvSpPr>
          <p:cNvPr id="4" name="Slide Number Placeholder 3"/>
          <p:cNvSpPr>
            <a:spLocks noGrp="1"/>
          </p:cNvSpPr>
          <p:nvPr>
            <p:ph type="sldNum" sz="quarter" idx="10"/>
          </p:nvPr>
        </p:nvSpPr>
        <p:spPr/>
        <p:txBody>
          <a:bodyPr/>
          <a:lstStyle/>
          <a:p>
            <a:fld id="{7C548AC2-F06B-47A7-840C-0F0CB8F2E592}" type="slidenum">
              <a:rPr lang="en-US" smtClean="0"/>
              <a:pPr/>
              <a:t>1</a:t>
            </a:fld>
            <a:endParaRPr lang="en-US"/>
          </a:p>
        </p:txBody>
      </p:sp>
    </p:spTree>
    <p:extLst>
      <p:ext uri="{BB962C8B-B14F-4D97-AF65-F5344CB8AC3E}">
        <p14:creationId xmlns:p14="http://schemas.microsoft.com/office/powerpoint/2010/main" val="3463525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So</a:t>
            </a:r>
            <a:r>
              <a:rPr lang="en-AU" baseline="0" dirty="0" smtClean="0"/>
              <a:t>, what is BPM and how does it help with the challenges of achieving the vision of the effective enterprise ?</a:t>
            </a:r>
          </a:p>
          <a:p>
            <a:endParaRPr lang="en-AU" baseline="0" dirty="0" smtClean="0"/>
          </a:p>
          <a:p>
            <a:r>
              <a:rPr lang="en-AU" baseline="0" dirty="0" smtClean="0"/>
              <a:t>BPM is a discipline allowing an enterprise to build, measure and continually improve the efficiency and effectiveness of its business processes. </a:t>
            </a:r>
          </a:p>
          <a:p>
            <a:endParaRPr lang="en-AU" baseline="0" dirty="0" smtClean="0"/>
          </a:p>
          <a:p>
            <a:r>
              <a:rPr lang="en-AU" baseline="0" dirty="0" smtClean="0"/>
              <a:t>The primary features of  BPM address the process challenges of the effective enterprise and can be split into two areas.</a:t>
            </a:r>
          </a:p>
          <a:p>
            <a:endParaRPr lang="en-AU" baseline="0" dirty="0" smtClean="0"/>
          </a:p>
          <a:p>
            <a:pPr defTabSz="931774">
              <a:defRPr/>
            </a:pPr>
            <a:r>
              <a:rPr lang="en-AU" baseline="0" dirty="0" smtClean="0"/>
              <a:t>[</a:t>
            </a:r>
            <a:r>
              <a:rPr lang="en-AU" b="1" baseline="0" dirty="0" smtClean="0"/>
              <a:t>c</a:t>
            </a:r>
            <a:r>
              <a:rPr lang="en-AU" baseline="0" dirty="0" smtClean="0"/>
              <a:t>] Foundation. The foundation components provide the building blocks for BPM. The tools are used to address the Visualization and Control challenges of the effective enterprise, add to this the ability to automate parts of processes and it provides a satellite navigation  system for business processes. </a:t>
            </a:r>
          </a:p>
          <a:p>
            <a:pPr defTabSz="931774">
              <a:defRPr/>
            </a:pPr>
            <a:endParaRPr lang="en-AU" baseline="0" dirty="0" smtClean="0"/>
          </a:p>
          <a:p>
            <a:pPr defTabSz="931774">
              <a:defRPr/>
            </a:pPr>
            <a:r>
              <a:rPr lang="en-AU" baseline="0" dirty="0" smtClean="0"/>
              <a:t>Considerable benefit is realized just by focusing on the foundational aspects of BPM.</a:t>
            </a:r>
          </a:p>
          <a:p>
            <a:pPr defTabSz="931774">
              <a:defRPr/>
            </a:pPr>
            <a:endParaRPr lang="en-AU" baseline="0" dirty="0" smtClean="0"/>
          </a:p>
          <a:p>
            <a:pPr defTabSz="931774">
              <a:defRPr/>
            </a:pPr>
            <a:r>
              <a:rPr lang="en-AU" baseline="0" dirty="0" smtClean="0"/>
              <a:t>[</a:t>
            </a:r>
            <a:r>
              <a:rPr lang="en-AU" b="1" baseline="0" dirty="0" smtClean="0"/>
              <a:t>c</a:t>
            </a:r>
            <a:r>
              <a:rPr lang="en-AU" baseline="0" dirty="0" smtClean="0"/>
              <a:t>] Advanced BPM capabilities build on the strong foundations and enable the process effectiveness to be measured, </a:t>
            </a:r>
            <a:r>
              <a:rPr lang="en-AU" baseline="0" dirty="0" err="1" smtClean="0"/>
              <a:t>analyzed</a:t>
            </a:r>
            <a:r>
              <a:rPr lang="en-AU" baseline="0" dirty="0" smtClean="0"/>
              <a:t> and improved. </a:t>
            </a:r>
          </a:p>
        </p:txBody>
      </p:sp>
      <p:sp>
        <p:nvSpPr>
          <p:cNvPr id="4" name="Slide Number Placeholder 3"/>
          <p:cNvSpPr>
            <a:spLocks noGrp="1"/>
          </p:cNvSpPr>
          <p:nvPr>
            <p:ph type="sldNum" sz="quarter" idx="10"/>
          </p:nvPr>
        </p:nvSpPr>
        <p:spPr/>
        <p:txBody>
          <a:bodyPr/>
          <a:lstStyle/>
          <a:p>
            <a:fld id="{955F40EC-4A45-4BA0-88E8-AEAD7F90807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Visualization of a</a:t>
            </a:r>
            <a:r>
              <a:rPr lang="en-AU" baseline="0" dirty="0" smtClean="0"/>
              <a:t> business process begins with process </a:t>
            </a:r>
            <a:r>
              <a:rPr lang="en-AU" baseline="0" dirty="0" smtClean="0"/>
              <a:t>modelling</a:t>
            </a:r>
            <a:r>
              <a:rPr lang="en-AU" baseline="0" dirty="0" smtClean="0"/>
              <a:t>. </a:t>
            </a:r>
          </a:p>
          <a:p>
            <a:endParaRPr lang="en-AU" baseline="0" dirty="0" smtClean="0"/>
          </a:p>
          <a:p>
            <a:r>
              <a:rPr lang="en-AU" baseline="0" dirty="0" smtClean="0"/>
              <a:t>[</a:t>
            </a:r>
            <a:r>
              <a:rPr lang="en-AU" b="1" baseline="0" dirty="0" smtClean="0"/>
              <a:t>c</a:t>
            </a:r>
            <a:r>
              <a:rPr lang="en-AU" baseline="0" dirty="0" smtClean="0"/>
              <a:t>] The process model defines the tasks that make up the process, people responsible and the screen that is used to perform it. </a:t>
            </a:r>
          </a:p>
          <a:p>
            <a:endParaRPr lang="en-AU" baseline="0" dirty="0" smtClean="0"/>
          </a:p>
          <a:p>
            <a:r>
              <a:rPr lang="en-AU" baseline="0" dirty="0" smtClean="0"/>
              <a:t>[</a:t>
            </a:r>
            <a:r>
              <a:rPr lang="en-AU" b="1" baseline="0" dirty="0" smtClean="0"/>
              <a:t>c</a:t>
            </a:r>
            <a:r>
              <a:rPr lang="en-AU" baseline="0" dirty="0" smtClean="0"/>
              <a:t>] The task ownership can be by individual user or a role. While building the process the expected duration of each task is defined, this is used to calculate the due date of a task when it is created and special actions can be triggered when a task is late. </a:t>
            </a:r>
          </a:p>
          <a:p>
            <a:endParaRPr lang="en-AU" baseline="0" dirty="0" smtClean="0"/>
          </a:p>
          <a:p>
            <a:r>
              <a:rPr lang="en-AU" baseline="0" dirty="0" smtClean="0"/>
              <a:t>[</a:t>
            </a:r>
            <a:r>
              <a:rPr lang="en-AU" b="1" baseline="0" dirty="0" smtClean="0"/>
              <a:t>c</a:t>
            </a:r>
            <a:r>
              <a:rPr lang="en-AU" baseline="0" dirty="0" smtClean="0"/>
              <a:t>] It is also possible to include specific work instructions for each human task, these instructions can be accessed by the assigned user to provide guidance on the action that need to be performed. This is particularly useful if the task is not part of the day to day routine.</a:t>
            </a:r>
          </a:p>
          <a:p>
            <a:endParaRPr lang="en-AU" dirty="0" smtClean="0"/>
          </a:p>
          <a:p>
            <a:r>
              <a:rPr lang="en-AU" dirty="0" smtClean="0"/>
              <a:t>Just</a:t>
            </a:r>
            <a:r>
              <a:rPr lang="en-AU" baseline="0" dirty="0" smtClean="0"/>
              <a:t> like a SAT NAV this provides the route you need to follow through the business process.</a:t>
            </a:r>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So what were Ralcorp’s motivations</a:t>
            </a:r>
            <a:r>
              <a:rPr lang="en-US" sz="900" baseline="0" dirty="0" smtClean="0"/>
              <a:t> for pursuing BPM?</a:t>
            </a:r>
            <a:endParaRPr lang="en-US" sz="900" dirty="0" smtClean="0"/>
          </a:p>
          <a:p>
            <a:r>
              <a:rPr lang="en-US" sz="900" dirty="0" smtClean="0"/>
              <a:t>Replace </a:t>
            </a:r>
            <a:r>
              <a:rPr lang="en-US" sz="900" dirty="0"/>
              <a:t>DS1</a:t>
            </a:r>
          </a:p>
          <a:p>
            <a:pPr marL="175376" indent="-175376">
              <a:buFont typeface="Arial" pitchFamily="34" charset="0"/>
              <a:buChar char="•"/>
            </a:pPr>
            <a:r>
              <a:rPr lang="en-US" sz="900" dirty="0"/>
              <a:t>As I like to say, had BPM existed in 2010, we would not have built DS1</a:t>
            </a:r>
          </a:p>
          <a:p>
            <a:pPr marL="175376" indent="-175376">
              <a:buFont typeface="Arial" pitchFamily="34" charset="0"/>
              <a:buChar char="•"/>
            </a:pPr>
            <a:r>
              <a:rPr lang="en-US" sz="900" dirty="0"/>
              <a:t>DS1 must be kept in-synch with QAD and by definition, must duplicate much edit logic.  DUPLICATION IS MUDA!</a:t>
            </a:r>
          </a:p>
          <a:p>
            <a:pPr marL="175376" indent="-175376">
              <a:buFont typeface="Arial" pitchFamily="34" charset="0"/>
              <a:buChar char="•"/>
            </a:pPr>
            <a:r>
              <a:rPr lang="en-US" sz="900" dirty="0"/>
              <a:t>We faced an upgrade of DS1 in 2012 at same time the BPM Early Adopter program started, so we decided to take the plunge</a:t>
            </a:r>
          </a:p>
          <a:p>
            <a:pPr marL="175376" indent="-175376">
              <a:buFont typeface="Arial" pitchFamily="34" charset="0"/>
              <a:buChar char="•"/>
            </a:pPr>
            <a:r>
              <a:rPr lang="en-US" sz="900" dirty="0"/>
              <a:t>BPM inherently lets us know who’s got the ball, because the workflow maps QAD screens into a process map, with individual roles assigned to each screen.</a:t>
            </a:r>
          </a:p>
          <a:p>
            <a:pPr marL="175376" indent="-175376">
              <a:buFont typeface="Arial" pitchFamily="34" charset="0"/>
              <a:buChar char="•"/>
            </a:pPr>
            <a:r>
              <a:rPr lang="en-US" sz="900" dirty="0"/>
              <a:t>DS1 was not built for concurrency, but BPM allows you to make process flows concurrent, much like the swim lanes of a flow diagram.  So, the engineers can be setting up the BOMs while the </a:t>
            </a:r>
            <a:r>
              <a:rPr lang="en-US" sz="900" dirty="0" err="1"/>
              <a:t>marketeers</a:t>
            </a:r>
            <a:r>
              <a:rPr lang="en-US" sz="900" dirty="0"/>
              <a:t> are defining the attributes.</a:t>
            </a:r>
          </a:p>
          <a:p>
            <a:pPr marL="175376" indent="-175376">
              <a:buFont typeface="Arial" pitchFamily="34" charset="0"/>
              <a:buChar char="•"/>
            </a:pPr>
            <a:r>
              <a:rPr lang="en-US" sz="900" dirty="0"/>
              <a:t>We used the built-in capabilities of </a:t>
            </a:r>
            <a:r>
              <a:rPr lang="en-US" sz="900" dirty="0" err="1"/>
              <a:t>.Net</a:t>
            </a:r>
            <a:r>
              <a:rPr lang="en-US" sz="900" dirty="0"/>
              <a:t> to create versions of the QAD screens which are tailored to each role – containing only the necessary data fields for simplicity and </a:t>
            </a:r>
            <a:r>
              <a:rPr lang="en-US" sz="900" i="1" dirty="0"/>
              <a:t>accountability</a:t>
            </a:r>
            <a:r>
              <a:rPr lang="en-US" sz="900" dirty="0"/>
              <a:t> sake.</a:t>
            </a:r>
          </a:p>
          <a:p>
            <a:pPr marL="175376" indent="-175376">
              <a:buFont typeface="Arial" pitchFamily="34" charset="0"/>
              <a:buChar char="•"/>
            </a:pPr>
            <a:r>
              <a:rPr lang="en-US" sz="900" dirty="0"/>
              <a:t>With BPM, all of our master data is now in one place, so we have a single source of the truth</a:t>
            </a:r>
          </a:p>
          <a:p>
            <a:pPr marL="175376" indent="-175376">
              <a:buFont typeface="Arial" pitchFamily="34" charset="0"/>
              <a:buChar char="•"/>
            </a:pPr>
            <a:r>
              <a:rPr lang="en-US" sz="900" dirty="0"/>
              <a:t>We will eventually apply BPM to our customer and supplier processes, as well as other processes where process efficiency is of the essence</a:t>
            </a:r>
          </a:p>
          <a:p>
            <a:r>
              <a:rPr lang="en-US" sz="900" dirty="0"/>
              <a:t>Lean Culture</a:t>
            </a:r>
          </a:p>
          <a:p>
            <a:pPr marL="175376" indent="-175376">
              <a:buFont typeface="Arial" pitchFamily="34" charset="0"/>
              <a:buChar char="•"/>
            </a:pPr>
            <a:r>
              <a:rPr lang="en-US" sz="900" dirty="0"/>
              <a:t>Ralcorp Frozen is a private label food manufacturer, which means we create less-expensive versions of branded products.  We also pride ourselves on being able to quickly tailor specialized product formulas for our customers</a:t>
            </a:r>
          </a:p>
          <a:p>
            <a:pPr marL="175376" indent="-175376">
              <a:buFont typeface="Arial" pitchFamily="34" charset="0"/>
              <a:buChar char="•"/>
            </a:pPr>
            <a:r>
              <a:rPr lang="en-US" sz="900" dirty="0"/>
              <a:t>The only way to be less expensive AND custom is to have excellent process</a:t>
            </a:r>
          </a:p>
          <a:p>
            <a:pPr marL="175376" indent="-175376">
              <a:buFont typeface="Arial" pitchFamily="34" charset="0"/>
              <a:buChar char="•"/>
            </a:pPr>
            <a:r>
              <a:rPr lang="en-US" sz="900" dirty="0"/>
              <a:t>Hence Frozen has a heavy emphasis on Lean culture – with CI and A3 problem-solving being skill expectations of every employee</a:t>
            </a:r>
          </a:p>
          <a:p>
            <a:pPr marL="175376" indent="-175376">
              <a:buFont typeface="Arial" pitchFamily="34" charset="0"/>
              <a:buChar char="•"/>
            </a:pPr>
            <a:r>
              <a:rPr lang="en-US" sz="900" dirty="0"/>
              <a:t>It is imperative that our process problem-solving be fact-based and </a:t>
            </a:r>
            <a:r>
              <a:rPr lang="en-US" sz="900" dirty="0" smtClean="0"/>
              <a:t>data-driven – without BPM,</a:t>
            </a:r>
            <a:r>
              <a:rPr lang="en-US" sz="900" baseline="0" dirty="0" smtClean="0"/>
              <a:t> analysis is very manual and time-consuming</a:t>
            </a:r>
            <a:endParaRPr lang="en-US" sz="900" dirty="0"/>
          </a:p>
          <a:p>
            <a:pPr marL="175376" indent="-175376">
              <a:buFont typeface="Arial" pitchFamily="34" charset="0"/>
              <a:buChar char="•"/>
            </a:pPr>
            <a:endParaRPr lang="en-US" sz="900" dirty="0"/>
          </a:p>
          <a:p>
            <a:pPr marL="175376" indent="-175376">
              <a:buFont typeface="Arial" pitchFamily="34" charset="0"/>
              <a:buChar char="•"/>
            </a:pPr>
            <a:endParaRPr lang="en-US" sz="900" dirty="0"/>
          </a:p>
        </p:txBody>
      </p:sp>
      <p:sp>
        <p:nvSpPr>
          <p:cNvPr id="4" name="Slide Number Placeholder 3"/>
          <p:cNvSpPr>
            <a:spLocks noGrp="1"/>
          </p:cNvSpPr>
          <p:nvPr>
            <p:ph type="sldNum" sz="quarter" idx="10"/>
          </p:nvPr>
        </p:nvSpPr>
        <p:spPr/>
        <p:txBody>
          <a:bodyPr/>
          <a:lstStyle/>
          <a:p>
            <a:fld id="{7C548AC2-F06B-47A7-840C-0F0CB8F2E592}" type="slidenum">
              <a:rPr lang="en-US" smtClean="0"/>
              <a:pPr/>
              <a:t>12</a:t>
            </a:fld>
            <a:endParaRPr lang="en-US"/>
          </a:p>
        </p:txBody>
      </p:sp>
    </p:spTree>
    <p:extLst>
      <p:ext uri="{BB962C8B-B14F-4D97-AF65-F5344CB8AC3E}">
        <p14:creationId xmlns:p14="http://schemas.microsoft.com/office/powerpoint/2010/main" val="2875732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76" indent="-175376">
              <a:buFont typeface="Arial" pitchFamily="34" charset="0"/>
              <a:buChar char="•"/>
            </a:pPr>
            <a:r>
              <a:rPr lang="en-US" sz="900" dirty="0"/>
              <a:t>This is an example of what we have produced manually using data from DS1</a:t>
            </a:r>
          </a:p>
          <a:p>
            <a:pPr marL="175376" indent="-175376">
              <a:buFont typeface="Arial" pitchFamily="34" charset="0"/>
              <a:buChar char="•"/>
            </a:pPr>
            <a:r>
              <a:rPr lang="en-US" sz="900" dirty="0"/>
              <a:t>We hope to automate the production of data to support charts like this from </a:t>
            </a:r>
            <a:r>
              <a:rPr lang="en-US" sz="900" dirty="0" smtClean="0"/>
              <a:t>BPM</a:t>
            </a:r>
          </a:p>
          <a:p>
            <a:pPr marL="175376" indent="-175376">
              <a:buFont typeface="Arial" pitchFamily="34" charset="0"/>
              <a:buChar char="•"/>
            </a:pPr>
            <a:r>
              <a:rPr lang="en-US" sz="900" dirty="0" smtClean="0"/>
              <a:t>Explain</a:t>
            </a:r>
            <a:r>
              <a:rPr lang="en-US" sz="900" baseline="0" dirty="0" smtClean="0"/>
              <a:t> the Pareto Chart and the fact that it has two scales – the left scale is for the bars, and the right is for the red line</a:t>
            </a:r>
            <a:endParaRPr lang="en-US" sz="900" dirty="0"/>
          </a:p>
          <a:p>
            <a:pPr marL="175376" indent="-175376">
              <a:buFont typeface="Arial" pitchFamily="34" charset="0"/>
              <a:buChar char="•"/>
            </a:pPr>
            <a:r>
              <a:rPr lang="en-US" sz="900" dirty="0"/>
              <a:t>This chart shows the reason for product setup delays in our ISB business during a portion of </a:t>
            </a:r>
            <a:r>
              <a:rPr lang="en-US" sz="900" dirty="0" smtClean="0"/>
              <a:t>2012</a:t>
            </a:r>
            <a:r>
              <a:rPr lang="en-US" sz="900" baseline="0" dirty="0" smtClean="0"/>
              <a:t> (click five times)</a:t>
            </a:r>
            <a:endParaRPr lang="en-US" sz="900" dirty="0"/>
          </a:p>
          <a:p>
            <a:pPr marL="175376" indent="-175376">
              <a:buFont typeface="Arial" pitchFamily="34" charset="0"/>
              <a:buChar char="•"/>
            </a:pPr>
            <a:r>
              <a:rPr lang="en-US" sz="900" dirty="0"/>
              <a:t>Read some of the reasons and explain the </a:t>
            </a:r>
            <a:r>
              <a:rPr lang="en-US" sz="900" dirty="0" smtClean="0"/>
              <a:t>80-20 (click the last</a:t>
            </a:r>
            <a:r>
              <a:rPr lang="en-US" sz="900" baseline="0" dirty="0" smtClean="0"/>
              <a:t> time to show the five reasons exceed 80% of the problem)</a:t>
            </a:r>
            <a:endParaRPr lang="en-US" sz="900" dirty="0"/>
          </a:p>
        </p:txBody>
      </p:sp>
      <p:sp>
        <p:nvSpPr>
          <p:cNvPr id="4" name="Slide Number Placeholder 3"/>
          <p:cNvSpPr>
            <a:spLocks noGrp="1"/>
          </p:cNvSpPr>
          <p:nvPr>
            <p:ph type="sldNum" sz="quarter" idx="10"/>
          </p:nvPr>
        </p:nvSpPr>
        <p:spPr/>
        <p:txBody>
          <a:bodyPr/>
          <a:lstStyle/>
          <a:p>
            <a:fld id="{7C548AC2-F06B-47A7-840C-0F0CB8F2E592}" type="slidenum">
              <a:rPr lang="en-US" smtClean="0"/>
              <a:pPr/>
              <a:t>13</a:t>
            </a:fld>
            <a:endParaRPr lang="en-US"/>
          </a:p>
        </p:txBody>
      </p:sp>
    </p:spTree>
    <p:extLst>
      <p:ext uri="{BB962C8B-B14F-4D97-AF65-F5344CB8AC3E}">
        <p14:creationId xmlns:p14="http://schemas.microsoft.com/office/powerpoint/2010/main" val="2875732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are completion</a:t>
            </a:r>
            <a:r>
              <a:rPr lang="en-US" baseline="0" dirty="0" smtClean="0"/>
              <a:t> dates</a:t>
            </a:r>
          </a:p>
          <a:p>
            <a:pPr marL="175376" indent="-175376">
              <a:buFont typeface="Arial" pitchFamily="34" charset="0"/>
              <a:buChar char="•"/>
            </a:pPr>
            <a:r>
              <a:rPr lang="en-US" baseline="0" dirty="0" smtClean="0"/>
              <a:t>October was largely the installation of the software and development of configured screens</a:t>
            </a:r>
          </a:p>
          <a:p>
            <a:pPr marL="175376" indent="-175376">
              <a:buFont typeface="Arial" pitchFamily="34" charset="0"/>
              <a:buChar char="•"/>
            </a:pPr>
            <a:r>
              <a:rPr lang="en-US" baseline="0" dirty="0" smtClean="0"/>
              <a:t>November was largely the workshop QAD conducted for the better part of 3 weeks</a:t>
            </a:r>
          </a:p>
          <a:p>
            <a:pPr marL="175376" indent="-175376">
              <a:buFont typeface="Arial" pitchFamily="34" charset="0"/>
              <a:buChar char="•"/>
            </a:pPr>
            <a:r>
              <a:rPr lang="en-US" baseline="0" dirty="0" smtClean="0"/>
              <a:t>Dec/Jan was hiatus due to higher-priority projects and QAD performance issues, largely of our own making</a:t>
            </a:r>
          </a:p>
          <a:p>
            <a:pPr marL="175376" indent="-175376">
              <a:buFont typeface="Arial" pitchFamily="34" charset="0"/>
              <a:buChar char="•"/>
            </a:pPr>
            <a:r>
              <a:rPr lang="en-US" baseline="0" dirty="0" smtClean="0"/>
              <a:t>Feb has been a LOT of work on practice installs, plus documentation and training of the first wave of users.  To control risk, we are implementing finished goods only for one of our channels, which minimizes the number of people and locations.  We’ll roll out to the rest of the channels and items in a yet-to-be-scheduled phase.</a:t>
            </a:r>
            <a:endParaRPr lang="en-US" dirty="0"/>
          </a:p>
        </p:txBody>
      </p:sp>
      <p:sp>
        <p:nvSpPr>
          <p:cNvPr id="4" name="Slide Number Placeholder 3"/>
          <p:cNvSpPr>
            <a:spLocks noGrp="1"/>
          </p:cNvSpPr>
          <p:nvPr>
            <p:ph type="sldNum" sz="quarter" idx="10"/>
          </p:nvPr>
        </p:nvSpPr>
        <p:spPr/>
        <p:txBody>
          <a:bodyPr/>
          <a:lstStyle/>
          <a:p>
            <a:fld id="{7C548AC2-F06B-47A7-840C-0F0CB8F2E592}" type="slidenum">
              <a:rPr lang="en-US" smtClean="0"/>
              <a:pPr/>
              <a:t>14</a:t>
            </a:fld>
            <a:endParaRPr lang="en-US"/>
          </a:p>
        </p:txBody>
      </p:sp>
    </p:spTree>
    <p:extLst>
      <p:ext uri="{BB962C8B-B14F-4D97-AF65-F5344CB8AC3E}">
        <p14:creationId xmlns:p14="http://schemas.microsoft.com/office/powerpoint/2010/main" val="795892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This is a screen image from the BPM workflow designer, showing a portion of our re-designed new product flow</a:t>
            </a:r>
          </a:p>
          <a:p>
            <a:r>
              <a:rPr lang="en-US" sz="900" dirty="0"/>
              <a:t>(we took the opportunity to add parallelism to the process and remove unneeded steps)</a:t>
            </a:r>
          </a:p>
          <a:p>
            <a:r>
              <a:rPr lang="en-US" sz="900" dirty="0"/>
              <a:t>Note the following features</a:t>
            </a:r>
            <a:r>
              <a:rPr lang="en-US" sz="900" dirty="0" smtClean="0"/>
              <a:t>:</a:t>
            </a:r>
          </a:p>
          <a:p>
            <a:pPr marL="171450" indent="-171450">
              <a:buFont typeface="Arial" pitchFamily="34" charset="0"/>
              <a:buChar char="•"/>
            </a:pPr>
            <a:r>
              <a:rPr lang="en-US" sz="900" dirty="0" smtClean="0"/>
              <a:t>BPM allows for</a:t>
            </a:r>
            <a:r>
              <a:rPr lang="en-US" sz="900" baseline="0" dirty="0" smtClean="0"/>
              <a:t> processes to be completed in parallel, reducing overall calendar time.</a:t>
            </a:r>
            <a:endParaRPr lang="en-US" sz="900" dirty="0" smtClean="0"/>
          </a:p>
          <a:p>
            <a:pPr marL="171450" indent="-171450">
              <a:buFont typeface="Arial" pitchFamily="34" charset="0"/>
              <a:buChar char="•"/>
            </a:pPr>
            <a:r>
              <a:rPr lang="en-US" sz="900" dirty="0" smtClean="0"/>
              <a:t>The</a:t>
            </a:r>
            <a:r>
              <a:rPr lang="en-US" sz="900" baseline="0" dirty="0" smtClean="0"/>
              <a:t> icons with a person link directly to a role and a QAD screen </a:t>
            </a:r>
            <a:r>
              <a:rPr lang="en-US" sz="900" baseline="0" dirty="0" smtClean="0"/>
              <a:t>(click to show 1</a:t>
            </a:r>
            <a:r>
              <a:rPr lang="en-US" sz="900" baseline="30000" dirty="0" smtClean="0"/>
              <a:t>st</a:t>
            </a:r>
            <a:r>
              <a:rPr lang="en-US" sz="900" baseline="0" dirty="0" smtClean="0"/>
              <a:t> circle, and point </a:t>
            </a:r>
            <a:r>
              <a:rPr lang="en-US" sz="900" baseline="0" dirty="0" smtClean="0"/>
              <a:t>out </a:t>
            </a:r>
            <a:r>
              <a:rPr lang="en-US" sz="900" baseline="0" dirty="0" smtClean="0"/>
              <a:t>other examples</a:t>
            </a:r>
            <a:r>
              <a:rPr lang="en-US" sz="900" baseline="0" dirty="0" smtClean="0"/>
              <a:t>)</a:t>
            </a:r>
          </a:p>
          <a:p>
            <a:pPr marL="171450" indent="-171450">
              <a:buFont typeface="Arial" pitchFamily="34" charset="0"/>
              <a:buChar char="•"/>
            </a:pPr>
            <a:r>
              <a:rPr lang="en-US" sz="900" baseline="0" dirty="0" smtClean="0"/>
              <a:t>The icons with a flowchart icon are actually drilldowns to other flows.  This makes it easy to assemble fairly complex flows and re-use flows as necessary</a:t>
            </a:r>
            <a:r>
              <a:rPr lang="en-US" sz="900" baseline="0" dirty="0" smtClean="0"/>
              <a:t>.  (Click to show 2</a:t>
            </a:r>
            <a:r>
              <a:rPr lang="en-US" sz="900" baseline="30000" dirty="0" smtClean="0"/>
              <a:t>nd</a:t>
            </a:r>
            <a:r>
              <a:rPr lang="en-US" sz="900" baseline="0" dirty="0" smtClean="0"/>
              <a:t> circle)</a:t>
            </a:r>
            <a:endParaRPr lang="en-US" sz="900" baseline="0" dirty="0" smtClean="0"/>
          </a:p>
          <a:p>
            <a:pPr marL="171450" indent="-171450">
              <a:buFont typeface="Arial" pitchFamily="34" charset="0"/>
              <a:buChar char="•"/>
            </a:pPr>
            <a:r>
              <a:rPr lang="en-US" sz="900" baseline="0" dirty="0" smtClean="0"/>
              <a:t>The plus signs indicate that all of the connected branches must be performed.  For example, we perform the costing, pricing, and initial item definition steps in parallel.  </a:t>
            </a:r>
            <a:r>
              <a:rPr lang="en-US" sz="900" baseline="0" dirty="0" smtClean="0"/>
              <a:t>(Click to show 3</a:t>
            </a:r>
            <a:r>
              <a:rPr lang="en-US" sz="900" baseline="30000" dirty="0" smtClean="0"/>
              <a:t>rd</a:t>
            </a:r>
            <a:r>
              <a:rPr lang="en-US" sz="900" baseline="0" dirty="0" smtClean="0"/>
              <a:t> circle)</a:t>
            </a:r>
            <a:endParaRPr lang="en-US" sz="900" baseline="0" dirty="0" smtClean="0"/>
          </a:p>
          <a:p>
            <a:pPr marL="171450" indent="-171450">
              <a:buFont typeface="Arial" pitchFamily="34" charset="0"/>
              <a:buChar char="•"/>
            </a:pPr>
            <a:r>
              <a:rPr lang="en-US" sz="900" baseline="0" dirty="0" smtClean="0"/>
              <a:t>The slash indicates the default branch from a </a:t>
            </a:r>
            <a:r>
              <a:rPr lang="en-US" sz="900" baseline="0" dirty="0" smtClean="0"/>
              <a:t>decision (click to show)</a:t>
            </a:r>
            <a:endParaRPr lang="en-US" sz="900" baseline="0" dirty="0" smtClean="0"/>
          </a:p>
          <a:p>
            <a:pPr marL="171450" indent="-171450">
              <a:buFont typeface="Arial" pitchFamily="34" charset="0"/>
              <a:buChar char="•"/>
            </a:pPr>
            <a:r>
              <a:rPr lang="en-US" sz="900" baseline="0" dirty="0" smtClean="0"/>
              <a:t>The icon with the monitor and database and arrows is a </a:t>
            </a:r>
            <a:r>
              <a:rPr lang="en-US" sz="900" baseline="0" dirty="0" err="1" smtClean="0"/>
              <a:t>QExtend</a:t>
            </a:r>
            <a:r>
              <a:rPr lang="en-US" sz="900" baseline="0" dirty="0" smtClean="0"/>
              <a:t> call to update the database as the result of a workflow action.  All database updates which happen outside of QAD transaction logic are handled via </a:t>
            </a:r>
            <a:r>
              <a:rPr lang="en-US" sz="900" baseline="0" dirty="0" err="1" smtClean="0"/>
              <a:t>Qextend</a:t>
            </a:r>
            <a:r>
              <a:rPr lang="en-US" sz="900" baseline="0" dirty="0" smtClean="0"/>
              <a:t>, which requires some Java programming</a:t>
            </a:r>
            <a:r>
              <a:rPr lang="en-US" sz="900" baseline="0" dirty="0" smtClean="0"/>
              <a:t>.  (click to show)</a:t>
            </a:r>
            <a:endParaRPr lang="en-US" sz="900" baseline="0" dirty="0" smtClean="0"/>
          </a:p>
          <a:p>
            <a:pPr marL="171450" indent="-171450">
              <a:buFont typeface="Arial" pitchFamily="34" charset="0"/>
              <a:buChar char="•"/>
            </a:pPr>
            <a:r>
              <a:rPr lang="en-US" sz="900" baseline="0" dirty="0" smtClean="0"/>
              <a:t>The snowflake is a decision table.  This adds intelligence to the workflow by allowing you to define logic which is dependent on the actions taken in a workflow.  In this case, we interrogate the sales channel of the new item in order to determine who should be notified of the item’s creation</a:t>
            </a:r>
            <a:r>
              <a:rPr lang="en-US" sz="900" baseline="0" dirty="0" smtClean="0"/>
              <a:t>. (click to show)</a:t>
            </a:r>
            <a:endParaRPr lang="en-US" sz="900" baseline="0" dirty="0" smtClean="0"/>
          </a:p>
          <a:p>
            <a:pPr marL="171450" indent="-171450">
              <a:buFont typeface="Arial" pitchFamily="34" charset="0"/>
              <a:buChar char="•"/>
            </a:pPr>
            <a:r>
              <a:rPr lang="en-US" sz="900" baseline="0" dirty="0" smtClean="0"/>
              <a:t>The envelope icons are email notifications. </a:t>
            </a:r>
            <a:r>
              <a:rPr lang="en-US" sz="900" baseline="0" dirty="0" smtClean="0"/>
              <a:t>(click to show)</a:t>
            </a:r>
            <a:endParaRPr lang="en-US" sz="900" dirty="0" smtClean="0"/>
          </a:p>
          <a:p>
            <a:pPr marL="171450" indent="-171450">
              <a:buFont typeface="Arial" pitchFamily="34" charset="0"/>
              <a:buChar char="•"/>
            </a:pPr>
            <a:r>
              <a:rPr lang="en-US" sz="900" dirty="0" smtClean="0"/>
              <a:t>Green</a:t>
            </a:r>
            <a:r>
              <a:rPr lang="en-US" sz="900" baseline="0" dirty="0" smtClean="0"/>
              <a:t> labels indicate who performs the task.  </a:t>
            </a:r>
          </a:p>
          <a:p>
            <a:pPr marL="171450" indent="-171450">
              <a:buFont typeface="Arial" pitchFamily="34" charset="0"/>
              <a:buChar char="•"/>
            </a:pPr>
            <a:r>
              <a:rPr lang="en-US" sz="900" baseline="0" dirty="0" smtClean="0"/>
              <a:t>Review list of roles on diagram, and then walk the process using pointer to describe what happens.</a:t>
            </a:r>
            <a:endParaRPr lang="en-US" sz="900" dirty="0"/>
          </a:p>
          <a:p>
            <a:pPr marL="175376" indent="-175376">
              <a:buFont typeface="Arial" pitchFamily="34" charset="0"/>
              <a:buChar char="•"/>
            </a:pPr>
            <a:endParaRPr lang="en-US" sz="900" dirty="0"/>
          </a:p>
          <a:p>
            <a:pPr marL="175376" indent="-175376">
              <a:buFont typeface="Arial" pitchFamily="34" charset="0"/>
              <a:buChar char="•"/>
            </a:pPr>
            <a:endParaRPr lang="en-US" sz="900" dirty="0"/>
          </a:p>
        </p:txBody>
      </p:sp>
      <p:sp>
        <p:nvSpPr>
          <p:cNvPr id="4" name="Slide Number Placeholder 3"/>
          <p:cNvSpPr>
            <a:spLocks noGrp="1"/>
          </p:cNvSpPr>
          <p:nvPr>
            <p:ph type="sldNum" sz="quarter" idx="10"/>
          </p:nvPr>
        </p:nvSpPr>
        <p:spPr/>
        <p:txBody>
          <a:bodyPr/>
          <a:lstStyle/>
          <a:p>
            <a:fld id="{7C548AC2-F06B-47A7-840C-0F0CB8F2E592}" type="slidenum">
              <a:rPr lang="en-US" smtClean="0"/>
              <a:pPr/>
              <a:t>15</a:t>
            </a:fld>
            <a:endParaRPr lang="en-US"/>
          </a:p>
        </p:txBody>
      </p:sp>
    </p:spTree>
    <p:extLst>
      <p:ext uri="{BB962C8B-B14F-4D97-AF65-F5344CB8AC3E}">
        <p14:creationId xmlns:p14="http://schemas.microsoft.com/office/powerpoint/2010/main" val="3476377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same process flow from the point of view of the project manager for the new product.</a:t>
            </a:r>
          </a:p>
          <a:p>
            <a:r>
              <a:rPr lang="en-US" baseline="0" dirty="0" smtClean="0"/>
              <a:t>With BPM, she can pull up a graphical status of the process flow for any new product and see:</a:t>
            </a:r>
          </a:p>
          <a:p>
            <a:pPr marL="175376" indent="-175376">
              <a:buFont typeface="Arial" pitchFamily="34" charset="0"/>
              <a:buChar char="•"/>
            </a:pPr>
            <a:r>
              <a:rPr lang="en-US" baseline="0" dirty="0" smtClean="0"/>
              <a:t>What has been completed </a:t>
            </a:r>
            <a:r>
              <a:rPr lang="en-US" baseline="0" dirty="0" smtClean="0"/>
              <a:t>(click - green</a:t>
            </a:r>
            <a:r>
              <a:rPr lang="en-US" baseline="0" dirty="0" smtClean="0"/>
              <a:t>)</a:t>
            </a:r>
          </a:p>
          <a:p>
            <a:pPr marL="175376" indent="-175376">
              <a:buFont typeface="Arial" pitchFamily="34" charset="0"/>
              <a:buChar char="•"/>
            </a:pPr>
            <a:r>
              <a:rPr lang="en-US" baseline="0" dirty="0" smtClean="0"/>
              <a:t>Who has the ball </a:t>
            </a:r>
            <a:r>
              <a:rPr lang="en-US" baseline="0" dirty="0" smtClean="0"/>
              <a:t>(click - red</a:t>
            </a:r>
            <a:r>
              <a:rPr lang="en-US" baseline="0" dirty="0" smtClean="0"/>
              <a:t>)</a:t>
            </a:r>
          </a:p>
          <a:p>
            <a:pPr marL="175376" indent="-175376">
              <a:buFont typeface="Arial" pitchFamily="34" charset="0"/>
              <a:buChar char="•"/>
            </a:pPr>
            <a:r>
              <a:rPr lang="en-US" baseline="0" dirty="0" smtClean="0"/>
              <a:t>What has not yet happened </a:t>
            </a:r>
            <a:r>
              <a:rPr lang="en-US" baseline="0" dirty="0" smtClean="0"/>
              <a:t>(click - gray</a:t>
            </a:r>
            <a:r>
              <a:rPr lang="en-US" baseline="0" dirty="0" smtClean="0"/>
              <a:t>)</a:t>
            </a:r>
          </a:p>
          <a:p>
            <a:r>
              <a:rPr lang="en-US" baseline="0" dirty="0" smtClean="0"/>
              <a:t>This makes it easy to determine WHICH of the 40 people needs a little follow-up nudge when things are delayed</a:t>
            </a:r>
          </a:p>
          <a:p>
            <a:r>
              <a:rPr lang="en-US" baseline="0" dirty="0" smtClean="0"/>
              <a:t>And of course, timings are saved so we can do process analysis later.</a:t>
            </a:r>
            <a:endParaRPr lang="en-US" dirty="0"/>
          </a:p>
        </p:txBody>
      </p:sp>
      <p:sp>
        <p:nvSpPr>
          <p:cNvPr id="4" name="Slide Number Placeholder 3"/>
          <p:cNvSpPr>
            <a:spLocks noGrp="1"/>
          </p:cNvSpPr>
          <p:nvPr>
            <p:ph type="sldNum" sz="quarter" idx="10"/>
          </p:nvPr>
        </p:nvSpPr>
        <p:spPr/>
        <p:txBody>
          <a:bodyPr/>
          <a:lstStyle/>
          <a:p>
            <a:fld id="{7C548AC2-F06B-47A7-840C-0F0CB8F2E592}" type="slidenum">
              <a:rPr lang="en-US" smtClean="0"/>
              <a:pPr/>
              <a:t>16</a:t>
            </a:fld>
            <a:endParaRPr lang="en-US"/>
          </a:p>
        </p:txBody>
      </p:sp>
    </p:spTree>
    <p:extLst>
      <p:ext uri="{BB962C8B-B14F-4D97-AF65-F5344CB8AC3E}">
        <p14:creationId xmlns:p14="http://schemas.microsoft.com/office/powerpoint/2010/main" val="217230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This is a </a:t>
            </a:r>
            <a:r>
              <a:rPr lang="en-US" dirty="0" err="1" smtClean="0"/>
              <a:t>tasklist</a:t>
            </a:r>
            <a:r>
              <a:rPr lang="en-US" baseline="0" dirty="0" smtClean="0"/>
              <a:t> view which is available to participants in the process.  The idea is that participants access this browse each day to “work their list”.  </a:t>
            </a:r>
            <a:r>
              <a:rPr lang="en-US" baseline="0" dirty="0" smtClean="0"/>
              <a:t>Click to show the circle around the </a:t>
            </a:r>
            <a:r>
              <a:rPr lang="en-US" baseline="0" dirty="0" err="1" smtClean="0"/>
              <a:t>tasklist</a:t>
            </a:r>
            <a:r>
              <a:rPr lang="en-US" baseline="0" dirty="0" smtClean="0"/>
              <a:t>.</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Document ID1</a:t>
            </a:r>
            <a:r>
              <a:rPr lang="en-US" baseline="0" dirty="0" smtClean="0"/>
              <a:t> = item#, Document ID2=Channel, Document Key 1=Item Group, Document Key2 = site.  These are key fields which are set when coding the workflow, and contain user data.</a:t>
            </a:r>
            <a:r>
              <a:rPr lang="en-US" dirty="0" smtClean="0"/>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Be sure to point out that you must mark your task complete so</a:t>
            </a:r>
            <a:r>
              <a:rPr lang="en-US" baseline="0" dirty="0" smtClean="0"/>
              <a:t> the system knows you’re “done”.  The system cannot determine from the data whether any process step has been completed correctly – this still requires a human decision.</a:t>
            </a:r>
          </a:p>
        </p:txBody>
      </p:sp>
      <p:sp>
        <p:nvSpPr>
          <p:cNvPr id="4" name="Slide Number Placeholder 3"/>
          <p:cNvSpPr>
            <a:spLocks noGrp="1"/>
          </p:cNvSpPr>
          <p:nvPr>
            <p:ph type="sldNum" sz="quarter" idx="10"/>
          </p:nvPr>
        </p:nvSpPr>
        <p:spPr/>
        <p:txBody>
          <a:bodyPr/>
          <a:lstStyle/>
          <a:p>
            <a:fld id="{7C548AC2-F06B-47A7-840C-0F0CB8F2E592}" type="slidenum">
              <a:rPr lang="en-US" smtClean="0"/>
              <a:pPr/>
              <a:t>17</a:t>
            </a:fld>
            <a:endParaRPr lang="en-US"/>
          </a:p>
        </p:txBody>
      </p:sp>
    </p:spTree>
    <p:extLst>
      <p:ext uri="{BB962C8B-B14F-4D97-AF65-F5344CB8AC3E}">
        <p14:creationId xmlns:p14="http://schemas.microsoft.com/office/powerpoint/2010/main" val="217230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p>
          <a:p>
            <a:pPr marL="171450" indent="-171450">
              <a:buFont typeface="Arial" pitchFamily="34" charset="0"/>
              <a:buChar char="•"/>
            </a:pPr>
            <a:r>
              <a:rPr lang="en-US" dirty="0" smtClean="0"/>
              <a:t>Product managers used</a:t>
            </a:r>
            <a:r>
              <a:rPr lang="en-US" baseline="0" dirty="0" smtClean="0"/>
              <a:t> to call IT in order to determine the status of a new product setup.  Now they will be able to go to a screen to see a graphical status of the flow.</a:t>
            </a:r>
          </a:p>
          <a:p>
            <a:pPr marL="171450" indent="-171450">
              <a:buFont typeface="Arial" pitchFamily="34" charset="0"/>
              <a:buChar char="•"/>
            </a:pPr>
            <a:r>
              <a:rPr lang="en-US" baseline="0" dirty="0" smtClean="0"/>
              <a:t>BPM collects timing information on the completion of tasks which can be mined to support continuous improvement activities.  The process flows can be built with documented target lead times for each task; these can be compared to actuals to support process analysis.</a:t>
            </a:r>
          </a:p>
          <a:p>
            <a:pPr marL="171450" indent="-171450">
              <a:buFont typeface="Arial" pitchFamily="34" charset="0"/>
              <a:buChar char="•"/>
            </a:pPr>
            <a:r>
              <a:rPr lang="en-US" baseline="0" dirty="0" smtClean="0"/>
              <a:t>It’s easy for process participants to keep track of their assignments using the task list.  They can delegate assignments as necessary as well, and these will be visible to the process manager.</a:t>
            </a:r>
          </a:p>
          <a:p>
            <a:pPr marL="171450" indent="-171450">
              <a:buFont typeface="Arial" pitchFamily="34" charset="0"/>
              <a:buChar char="•"/>
            </a:pPr>
            <a:r>
              <a:rPr lang="en-US" baseline="0" dirty="0" smtClean="0"/>
              <a:t>Retirement of the Data Source 1 system will lighten the maintenance workload on the IT department.</a:t>
            </a:r>
          </a:p>
          <a:p>
            <a:pPr marL="171450" indent="-171450">
              <a:buFont typeface="Arial" pitchFamily="34" charset="0"/>
              <a:buChar char="•"/>
            </a:pPr>
            <a:r>
              <a:rPr lang="en-US" baseline="0" dirty="0" smtClean="0"/>
              <a:t>Any company’s overall purpose is to make profits.  For Ralcorp Frozen, every process improvement which adds speed–to-market will enable us to sell more of our food solutions.</a:t>
            </a:r>
          </a:p>
          <a:p>
            <a:pPr marL="0" indent="0">
              <a:buFont typeface="Arial" pitchFamily="34" charset="0"/>
              <a:buNone/>
            </a:pPr>
            <a:r>
              <a:rPr lang="en-US" baseline="0" dirty="0" smtClean="0"/>
              <a:t>Future</a:t>
            </a:r>
          </a:p>
          <a:p>
            <a:pPr marL="171450" indent="-171450">
              <a:buFont typeface="Arial" pitchFamily="34" charset="0"/>
              <a:buChar char="•"/>
            </a:pPr>
            <a:r>
              <a:rPr lang="en-US" baseline="0" dirty="0" smtClean="0"/>
              <a:t>We’re excited by the prospect of “heat maps” which are generated from BPM.  This will allow product managers to see visually where process bottlenecks exist over a period of time and will speed root-cause analysis</a:t>
            </a:r>
          </a:p>
          <a:p>
            <a:pPr marL="171450" indent="-171450">
              <a:buFont typeface="Arial" pitchFamily="34" charset="0"/>
              <a:buChar char="•"/>
            </a:pPr>
            <a:r>
              <a:rPr lang="en-US" baseline="0" dirty="0" smtClean="0"/>
              <a:t>We’d like to see a data-mining facility which allows the BPM data to be mined by non-IT folks in support of their CI activities. </a:t>
            </a:r>
          </a:p>
        </p:txBody>
      </p:sp>
      <p:sp>
        <p:nvSpPr>
          <p:cNvPr id="4" name="Slide Number Placeholder 3"/>
          <p:cNvSpPr>
            <a:spLocks noGrp="1"/>
          </p:cNvSpPr>
          <p:nvPr>
            <p:ph type="sldNum" sz="quarter" idx="10"/>
          </p:nvPr>
        </p:nvSpPr>
        <p:spPr/>
        <p:txBody>
          <a:bodyPr/>
          <a:lstStyle/>
          <a:p>
            <a:fld id="{7C548AC2-F06B-47A7-840C-0F0CB8F2E592}" type="slidenum">
              <a:rPr lang="en-US" smtClean="0"/>
              <a:pPr/>
              <a:t>18</a:t>
            </a:fld>
            <a:endParaRPr lang="en-US"/>
          </a:p>
        </p:txBody>
      </p:sp>
    </p:spTree>
    <p:extLst>
      <p:ext uri="{BB962C8B-B14F-4D97-AF65-F5344CB8AC3E}">
        <p14:creationId xmlns:p14="http://schemas.microsoft.com/office/powerpoint/2010/main" val="3140103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900" dirty="0" smtClean="0"/>
              <a:t>Often</a:t>
            </a:r>
            <a:r>
              <a:rPr lang="en-US" sz="900" baseline="0" dirty="0" smtClean="0"/>
              <a:t> – since we’re an early adopter — QAD solved the problems for us, rather than teaching us how to do it.  We need to get self-sufficient</a:t>
            </a:r>
          </a:p>
          <a:p>
            <a:pPr marL="171450" indent="-171450">
              <a:buFont typeface="Arial" pitchFamily="34" charset="0"/>
              <a:buChar char="•"/>
            </a:pPr>
            <a:r>
              <a:rPr lang="en-US" sz="900" baseline="0" dirty="0" smtClean="0"/>
              <a:t>We are a small shop – eleven people – so </a:t>
            </a:r>
            <a:r>
              <a:rPr lang="en-US" sz="900" baseline="0" dirty="0" err="1" smtClean="0"/>
              <a:t>QExtend</a:t>
            </a:r>
            <a:r>
              <a:rPr lang="en-US" sz="900" baseline="0" dirty="0" smtClean="0"/>
              <a:t> is a very sophisticated tool.  As such, we have needed a lot of help to install it properly and develop methods for migration to production.</a:t>
            </a:r>
          </a:p>
          <a:p>
            <a:pPr marL="171450" indent="-171450">
              <a:buFont typeface="Arial" pitchFamily="34" charset="0"/>
              <a:buChar char="•"/>
            </a:pPr>
            <a:r>
              <a:rPr lang="en-US" sz="900" baseline="0" dirty="0" smtClean="0"/>
              <a:t>Java</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baseline="0" dirty="0" smtClean="0"/>
              <a:t>First, the basic modeling relatively straightforward and easy to use/modify</a:t>
            </a:r>
          </a:p>
          <a:p>
            <a:pPr marL="628650" lvl="1" indent="-171450">
              <a:buFont typeface="Arial" pitchFamily="34" charset="0"/>
              <a:buChar char="•"/>
            </a:pPr>
            <a:r>
              <a:rPr lang="en-US" sz="900" baseline="0" dirty="0" smtClean="0"/>
              <a:t>Any database updating/interrogating requires </a:t>
            </a:r>
            <a:r>
              <a:rPr lang="en-US" sz="900" baseline="0" dirty="0" err="1" smtClean="0"/>
              <a:t>Qextend</a:t>
            </a:r>
            <a:r>
              <a:rPr lang="en-US" sz="900" baseline="0" dirty="0" smtClean="0"/>
              <a:t> and therefore, Java programming.  Decision tables are similar in complexity required.</a:t>
            </a:r>
          </a:p>
          <a:p>
            <a:pPr marL="628650" lvl="1" indent="-171450">
              <a:buFont typeface="Arial" pitchFamily="34" charset="0"/>
              <a:buChar char="•"/>
            </a:pPr>
            <a:r>
              <a:rPr lang="en-US" sz="900" baseline="0" dirty="0" smtClean="0"/>
              <a:t>Notification process fairly complex (a page of process steps), as compared to </a:t>
            </a:r>
            <a:r>
              <a:rPr lang="en-US" sz="900" baseline="0" dirty="0" err="1" smtClean="0"/>
              <a:t>Sharepoint</a:t>
            </a:r>
            <a:r>
              <a:rPr lang="en-US" sz="900" baseline="0" dirty="0" smtClean="0"/>
              <a:t> for same thing</a:t>
            </a:r>
          </a:p>
          <a:p>
            <a:pPr marL="628650" lvl="1" indent="-171450">
              <a:buFont typeface="Arial" pitchFamily="34" charset="0"/>
              <a:buChar char="•"/>
            </a:pPr>
            <a:r>
              <a:rPr lang="en-US" sz="900" baseline="0" dirty="0" smtClean="0"/>
              <a:t>Bottom line – need </a:t>
            </a:r>
            <a:r>
              <a:rPr lang="en-US" sz="900" baseline="0" dirty="0" err="1" smtClean="0"/>
              <a:t>Qextend</a:t>
            </a:r>
            <a:r>
              <a:rPr lang="en-US" sz="900" baseline="0" dirty="0" smtClean="0"/>
              <a:t>/Java expertise in-house or prepare to pay.  Took a </a:t>
            </a:r>
            <a:r>
              <a:rPr lang="en-US" sz="900" baseline="0" dirty="0" err="1" smtClean="0"/>
              <a:t>QExtend</a:t>
            </a:r>
            <a:r>
              <a:rPr lang="en-US" sz="900" baseline="0" dirty="0" smtClean="0"/>
              <a:t> expert 2 days to code a cross-domain update.  </a:t>
            </a:r>
          </a:p>
          <a:p>
            <a:pPr marL="171450" indent="-171450">
              <a:buFont typeface="Arial" pitchFamily="34" charset="0"/>
              <a:buChar char="•"/>
            </a:pPr>
            <a:r>
              <a:rPr lang="en-US" sz="900" baseline="0" dirty="0" smtClean="0"/>
              <a:t>We will definitely require </a:t>
            </a:r>
            <a:r>
              <a:rPr lang="en-US" sz="900" baseline="0" dirty="0" err="1" smtClean="0"/>
              <a:t>QExtend</a:t>
            </a:r>
            <a:r>
              <a:rPr lang="en-US" sz="900" baseline="0" dirty="0" smtClean="0"/>
              <a:t> training in order to properly administer the system on a daily basis, and extend its use beyond BPM.  It has great capabilities for acting as a middleware wrapper around QAD, and we intend to leverage those in the future. </a:t>
            </a:r>
          </a:p>
          <a:p>
            <a:pPr marL="171450" indent="-171450">
              <a:buFont typeface="Arial" pitchFamily="34" charset="0"/>
              <a:buChar char="•"/>
            </a:pPr>
            <a:r>
              <a:rPr lang="en-US" sz="900" baseline="0" dirty="0" smtClean="0"/>
              <a:t>QAD has focused on getting the process modeling capabilities in place, and so we anxiously await some of the future metrics generation capabilities which QAD has yet to release.  That said, the data is in the database, so we’ll mine it and leverage it in the meantime.</a:t>
            </a:r>
          </a:p>
          <a:p>
            <a:pPr marL="171450" indent="-171450">
              <a:buFont typeface="Arial" pitchFamily="34" charset="0"/>
              <a:buChar char="•"/>
            </a:pPr>
            <a:r>
              <a:rPr lang="en-US" sz="900" baseline="0" dirty="0" smtClean="0"/>
              <a:t>It is important to create a leaned-out process </a:t>
            </a:r>
            <a:r>
              <a:rPr lang="en-US" sz="900" i="1" baseline="0" dirty="0" smtClean="0"/>
              <a:t>first</a:t>
            </a:r>
            <a:r>
              <a:rPr lang="en-US" sz="900" i="0" baseline="0" dirty="0" smtClean="0"/>
              <a:t> (Standard Work), then prototype it (perhaps without BPM), capture the </a:t>
            </a:r>
            <a:r>
              <a:rPr lang="en-US" sz="900" i="0" baseline="0" dirty="0" err="1" smtClean="0"/>
              <a:t>learnings</a:t>
            </a:r>
            <a:r>
              <a:rPr lang="en-US" sz="900" i="0" baseline="0" dirty="0" smtClean="0"/>
              <a:t>, improve the process, then automate thru BPM.  This creates the cycle of CI</a:t>
            </a:r>
            <a:endParaRPr lang="en-US" sz="900" baseline="0" dirty="0" smtClean="0"/>
          </a:p>
        </p:txBody>
      </p:sp>
      <p:sp>
        <p:nvSpPr>
          <p:cNvPr id="4" name="Slide Number Placeholder 3"/>
          <p:cNvSpPr>
            <a:spLocks noGrp="1"/>
          </p:cNvSpPr>
          <p:nvPr>
            <p:ph type="sldNum" sz="quarter" idx="10"/>
          </p:nvPr>
        </p:nvSpPr>
        <p:spPr/>
        <p:txBody>
          <a:bodyPr/>
          <a:lstStyle/>
          <a:p>
            <a:fld id="{7C548AC2-F06B-47A7-840C-0F0CB8F2E592}" type="slidenum">
              <a:rPr lang="en-US" smtClean="0"/>
              <a:pPr/>
              <a:t>19</a:t>
            </a:fld>
            <a:endParaRPr lang="en-US"/>
          </a:p>
        </p:txBody>
      </p:sp>
    </p:spTree>
    <p:extLst>
      <p:ext uri="{BB962C8B-B14F-4D97-AF65-F5344CB8AC3E}">
        <p14:creationId xmlns:p14="http://schemas.microsoft.com/office/powerpoint/2010/main" val="1050204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a:t>
            </a:r>
            <a:r>
              <a:rPr lang="en-US" baseline="0" dirty="0" smtClean="0"/>
              <a:t> leader in the provision of private label, frozen bakery products.  Private label sometimes known as “store brands”, e.g., Great Value at </a:t>
            </a:r>
            <a:r>
              <a:rPr lang="en-US" baseline="0" dirty="0" err="1" smtClean="0"/>
              <a:t>WalMart</a:t>
            </a:r>
            <a:r>
              <a:rPr lang="en-US" baseline="0" dirty="0" smtClean="0"/>
              <a:t>, etc.</a:t>
            </a:r>
            <a:endParaRPr lang="en-US" dirty="0" smtClean="0"/>
          </a:p>
          <a:p>
            <a:r>
              <a:rPr lang="en-US" dirty="0" smtClean="0"/>
              <a:t>Channels</a:t>
            </a:r>
          </a:p>
          <a:p>
            <a:pPr marL="175376" indent="-175376">
              <a:buFont typeface="Arial" pitchFamily="34" charset="0"/>
              <a:buChar char="•"/>
            </a:pPr>
            <a:r>
              <a:rPr lang="en-US" dirty="0" smtClean="0"/>
              <a:t>We are now a division of ConAgra, having been acquired in January</a:t>
            </a:r>
          </a:p>
          <a:p>
            <a:pPr marL="175376" indent="-175376">
              <a:buFont typeface="Arial" pitchFamily="34" charset="0"/>
              <a:buChar char="•"/>
            </a:pPr>
            <a:r>
              <a:rPr lang="en-US" dirty="0" smtClean="0"/>
              <a:t>In food service,</a:t>
            </a:r>
            <a:r>
              <a:rPr lang="en-US" baseline="0" dirty="0" smtClean="0"/>
              <a:t> we supply both distributors like Sysco and US Foods and National QSVs like McDonald’s and Jack In The Box</a:t>
            </a:r>
          </a:p>
          <a:p>
            <a:pPr marL="175376" indent="-175376">
              <a:buFont typeface="Arial" pitchFamily="34" charset="0"/>
              <a:buChar char="•"/>
            </a:pPr>
            <a:r>
              <a:rPr lang="en-US" baseline="0" dirty="0" smtClean="0"/>
              <a:t>We supply all of the major retailers like </a:t>
            </a:r>
            <a:r>
              <a:rPr lang="en-US" baseline="0" dirty="0" err="1" smtClean="0"/>
              <a:t>Walmart</a:t>
            </a:r>
            <a:r>
              <a:rPr lang="en-US" baseline="0" dirty="0" smtClean="0"/>
              <a:t>, Safeway, Kroger</a:t>
            </a:r>
          </a:p>
          <a:p>
            <a:pPr marL="175376" indent="-175376">
              <a:buFont typeface="Arial" pitchFamily="34" charset="0"/>
              <a:buChar char="•"/>
            </a:pPr>
            <a:r>
              <a:rPr lang="en-US" baseline="0" dirty="0" smtClean="0"/>
              <a:t>ISB is largely retail, but another part of the store, where products are “baked” daily</a:t>
            </a:r>
          </a:p>
          <a:p>
            <a:r>
              <a:rPr lang="en-US" baseline="0" dirty="0" smtClean="0"/>
              <a:t>Products</a:t>
            </a:r>
          </a:p>
          <a:p>
            <a:pPr marL="175376" indent="-175376">
              <a:buFont typeface="Arial" pitchFamily="34" charset="0"/>
              <a:buChar char="•"/>
            </a:pPr>
            <a:r>
              <a:rPr lang="en-US" baseline="0" dirty="0" smtClean="0"/>
              <a:t>We maintain a leadership role in several private-label categories including cookies, waffles (supply most of McDonalds), and RD.  We also supply most of McDonald’s biscuits.  Much of our bread is of “artisan” quality.</a:t>
            </a:r>
            <a:endParaRPr lang="en-US" dirty="0" smtClean="0"/>
          </a:p>
        </p:txBody>
      </p:sp>
      <p:sp>
        <p:nvSpPr>
          <p:cNvPr id="4" name="Slide Number Placeholder 3"/>
          <p:cNvSpPr>
            <a:spLocks noGrp="1"/>
          </p:cNvSpPr>
          <p:nvPr>
            <p:ph type="sldNum" sz="quarter" idx="10"/>
          </p:nvPr>
        </p:nvSpPr>
        <p:spPr/>
        <p:txBody>
          <a:bodyPr/>
          <a:lstStyle/>
          <a:p>
            <a:fld id="{7C548AC2-F06B-47A7-840C-0F0CB8F2E592}" type="slidenum">
              <a:rPr lang="en-US" smtClean="0"/>
              <a:pPr/>
              <a:t>2</a:t>
            </a:fld>
            <a:endParaRPr lang="en-US"/>
          </a:p>
        </p:txBody>
      </p:sp>
    </p:spTree>
    <p:extLst>
      <p:ext uri="{BB962C8B-B14F-4D97-AF65-F5344CB8AC3E}">
        <p14:creationId xmlns:p14="http://schemas.microsoft.com/office/powerpoint/2010/main" val="176418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a:t>
            </a:r>
            <a:r>
              <a:rPr lang="en-US" baseline="0" dirty="0" smtClean="0"/>
              <a:t> application topography</a:t>
            </a:r>
          </a:p>
          <a:p>
            <a:endParaRPr lang="en-US" dirty="0" smtClean="0"/>
          </a:p>
          <a:p>
            <a:r>
              <a:rPr lang="en-US" dirty="0" smtClean="0"/>
              <a:t>Explain</a:t>
            </a:r>
            <a:r>
              <a:rPr lang="en-US" baseline="0" dirty="0" smtClean="0"/>
              <a:t> the following:</a:t>
            </a:r>
          </a:p>
          <a:p>
            <a:pPr marL="175376" indent="-175376">
              <a:buFont typeface="Arial" pitchFamily="34" charset="0"/>
              <a:buChar char="•"/>
            </a:pPr>
            <a:r>
              <a:rPr lang="en-US" baseline="0" dirty="0" smtClean="0"/>
              <a:t>QAD is our ERP for all Financial, Order-to-Cash, Plan-to-Build, Procure-to-Pay processes</a:t>
            </a:r>
          </a:p>
          <a:p>
            <a:pPr marL="175376" indent="-175376">
              <a:buFont typeface="Arial" pitchFamily="34" charset="0"/>
              <a:buChar char="•"/>
            </a:pPr>
            <a:r>
              <a:rPr lang="en-US" baseline="0" dirty="0" smtClean="0"/>
              <a:t>We’re on SE 2.1 2007, running </a:t>
            </a:r>
            <a:r>
              <a:rPr lang="en-US" baseline="0" dirty="0" err="1" smtClean="0"/>
              <a:t>.Net</a:t>
            </a:r>
            <a:endParaRPr lang="en-US" baseline="0" dirty="0" smtClean="0"/>
          </a:p>
          <a:p>
            <a:pPr marL="175376" indent="-175376">
              <a:buFont typeface="Arial" pitchFamily="34" charset="0"/>
              <a:buChar char="•"/>
            </a:pPr>
            <a:r>
              <a:rPr lang="en-US" baseline="0" dirty="0" smtClean="0"/>
              <a:t>We push data from Progress into SQL using </a:t>
            </a:r>
            <a:r>
              <a:rPr lang="en-US" baseline="0" dirty="0" err="1" smtClean="0"/>
              <a:t>Bravepoint’s</a:t>
            </a:r>
            <a:r>
              <a:rPr lang="en-US" baseline="0" dirty="0" smtClean="0"/>
              <a:t> Pro2SQL</a:t>
            </a:r>
          </a:p>
          <a:p>
            <a:pPr marL="175376" indent="-175376">
              <a:buFont typeface="Arial" pitchFamily="34" charset="0"/>
              <a:buChar char="•"/>
            </a:pPr>
            <a:r>
              <a:rPr lang="en-US" baseline="0" dirty="0" smtClean="0"/>
              <a:t>Our SQL environment is our primary source of data for DW and interfaces with external systems</a:t>
            </a:r>
          </a:p>
          <a:p>
            <a:pPr marL="175376" indent="-175376">
              <a:buFont typeface="Arial" pitchFamily="34" charset="0"/>
              <a:buChar char="•"/>
            </a:pPr>
            <a:r>
              <a:rPr lang="en-US" baseline="0" dirty="0" smtClean="0"/>
              <a:t>We interface directly with several RAH business intelligence tools like Hyperion Financials</a:t>
            </a:r>
          </a:p>
          <a:p>
            <a:pPr marL="175376" indent="-175376">
              <a:buFont typeface="Arial" pitchFamily="34" charset="0"/>
              <a:buChar char="•"/>
            </a:pPr>
            <a:r>
              <a:rPr lang="en-US" baseline="0" dirty="0" smtClean="0"/>
              <a:t>The red circle describes a bolt-on system which represents our pre-BPM experience with workflow</a:t>
            </a:r>
          </a:p>
          <a:p>
            <a:pPr marL="175376" indent="-175376">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C548AC2-F06B-47A7-840C-0F0CB8F2E592}" type="slidenum">
              <a:rPr lang="en-US" smtClean="0"/>
              <a:pPr/>
              <a:t>3</a:t>
            </a:fld>
            <a:endParaRPr lang="en-US"/>
          </a:p>
        </p:txBody>
      </p:sp>
    </p:spTree>
    <p:extLst>
      <p:ext uri="{BB962C8B-B14F-4D97-AF65-F5344CB8AC3E}">
        <p14:creationId xmlns:p14="http://schemas.microsoft.com/office/powerpoint/2010/main" val="1153155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dirty="0"/>
              <a:t>Trouble with master data</a:t>
            </a:r>
          </a:p>
          <a:p>
            <a:pPr marL="175376" indent="-175376">
              <a:buFont typeface="Arial" pitchFamily="34" charset="0"/>
              <a:buChar char="•"/>
            </a:pPr>
            <a:r>
              <a:rPr lang="en-US" sz="1000" dirty="0"/>
              <a:t>When QAD was originally implemented, Ralcorp experienced many issues taking, pricing, shipping, and reporting on customer orders</a:t>
            </a:r>
          </a:p>
          <a:p>
            <a:pPr marL="175376" indent="-175376">
              <a:buFont typeface="Arial" pitchFamily="34" charset="0"/>
              <a:buChar char="•"/>
            </a:pPr>
            <a:r>
              <a:rPr lang="en-US" sz="1000" dirty="0"/>
              <a:t>These issues were eventually traced back to incorrect or inadequate item master data setup</a:t>
            </a:r>
          </a:p>
          <a:p>
            <a:pPr marL="175376" indent="-175376">
              <a:buFont typeface="Arial" pitchFamily="34" charset="0"/>
              <a:buChar char="•"/>
            </a:pPr>
            <a:r>
              <a:rPr lang="en-US" sz="1000" dirty="0"/>
              <a:t>The real issue was that there was no systematic coordination to ensure the following existed prior to doing business with a product:</a:t>
            </a:r>
          </a:p>
          <a:p>
            <a:pPr marL="643046" lvl="1" indent="-175376">
              <a:buFont typeface="Arial" pitchFamily="34" charset="0"/>
              <a:buChar char="•"/>
            </a:pPr>
            <a:r>
              <a:rPr lang="en-US" sz="1000" dirty="0"/>
              <a:t>Marketing attributes</a:t>
            </a:r>
          </a:p>
          <a:p>
            <a:pPr marL="643046" lvl="1" indent="-175376">
              <a:buFont typeface="Arial" pitchFamily="34" charset="0"/>
              <a:buChar char="•"/>
            </a:pPr>
            <a:r>
              <a:rPr lang="en-US" sz="1000" dirty="0"/>
              <a:t>Bills of material</a:t>
            </a:r>
          </a:p>
          <a:p>
            <a:pPr marL="643046" lvl="1" indent="-175376">
              <a:buFont typeface="Arial" pitchFamily="34" charset="0"/>
              <a:buChar char="•"/>
            </a:pPr>
            <a:r>
              <a:rPr lang="en-US" sz="1000" dirty="0"/>
              <a:t>Routing</a:t>
            </a:r>
          </a:p>
          <a:p>
            <a:pPr marL="643046" lvl="1" indent="-175376">
              <a:buFont typeface="Arial" pitchFamily="34" charset="0"/>
              <a:buChar char="•"/>
            </a:pPr>
            <a:r>
              <a:rPr lang="en-US" sz="1000" dirty="0"/>
              <a:t>Costing</a:t>
            </a:r>
          </a:p>
          <a:p>
            <a:pPr marL="643046" lvl="1" indent="-175376">
              <a:buFont typeface="Arial" pitchFamily="34" charset="0"/>
              <a:buChar char="•"/>
            </a:pPr>
            <a:r>
              <a:rPr lang="en-US" sz="1000" dirty="0"/>
              <a:t>Pricing</a:t>
            </a:r>
          </a:p>
          <a:p>
            <a:pPr marL="175376" indent="-175376">
              <a:buFont typeface="Arial" pitchFamily="34" charset="0"/>
              <a:buChar char="•"/>
            </a:pPr>
            <a:r>
              <a:rPr lang="en-US" sz="1000" dirty="0"/>
              <a:t>Moreover, these activities are performed by 40 different people in different functional areas (</a:t>
            </a:r>
            <a:r>
              <a:rPr lang="en-US" sz="1000" dirty="0" err="1"/>
              <a:t>mktg</a:t>
            </a:r>
            <a:r>
              <a:rPr lang="en-US" sz="1000" dirty="0"/>
              <a:t>, QA, Finance, etc</a:t>
            </a:r>
            <a:r>
              <a:rPr lang="en-US" sz="1000" dirty="0" smtClean="0"/>
              <a:t>.).  In native QAD, they may be using</a:t>
            </a:r>
            <a:r>
              <a:rPr lang="en-US" sz="1000" baseline="0" dirty="0" smtClean="0"/>
              <a:t> the same screens to enter different data elements, so it is difficult to assign accountability for clean, correct data.</a:t>
            </a:r>
            <a:endParaRPr lang="en-US" sz="1000" dirty="0"/>
          </a:p>
          <a:p>
            <a:r>
              <a:rPr lang="en-US" sz="1000" dirty="0"/>
              <a:t>How to “herd the cats?”</a:t>
            </a:r>
          </a:p>
          <a:p>
            <a:pPr marL="175376" indent="-175376">
              <a:buFont typeface="Arial" pitchFamily="34" charset="0"/>
              <a:buChar char="•"/>
            </a:pPr>
            <a:r>
              <a:rPr lang="en-US" sz="1000" dirty="0"/>
              <a:t>At the time we encountered this difficulty, there was no QAD-based workflow solution, and no tools like MS </a:t>
            </a:r>
            <a:r>
              <a:rPr lang="en-US" sz="1000" dirty="0" err="1"/>
              <a:t>Sharepoint</a:t>
            </a:r>
            <a:endParaRPr lang="en-US" sz="1000" dirty="0"/>
          </a:p>
          <a:p>
            <a:pPr marL="175376" indent="-175376">
              <a:buFont typeface="Arial" pitchFamily="34" charset="0"/>
              <a:buChar char="•"/>
            </a:pPr>
            <a:r>
              <a:rPr lang="en-US" sz="1000" dirty="0"/>
              <a:t>It was decided to build a standalone application to mimic the data capture capabilities of </a:t>
            </a:r>
            <a:r>
              <a:rPr lang="en-US" sz="1000" dirty="0" smtClean="0"/>
              <a:t>QAD</a:t>
            </a:r>
          </a:p>
          <a:p>
            <a:pPr marL="175376" indent="-175376">
              <a:buFont typeface="Arial" pitchFamily="34" charset="0"/>
              <a:buChar char="•"/>
            </a:pPr>
            <a:r>
              <a:rPr lang="en-US" sz="1000" dirty="0" smtClean="0"/>
              <a:t>Enter </a:t>
            </a:r>
            <a:r>
              <a:rPr lang="en-US" sz="1000" dirty="0"/>
              <a:t>DS1 – an advantage over native QAD for the following reasons:</a:t>
            </a:r>
          </a:p>
          <a:p>
            <a:pPr marL="632576" lvl="1" indent="-175376">
              <a:buFont typeface="Arial" pitchFamily="34" charset="0"/>
              <a:buChar char="•"/>
            </a:pPr>
            <a:r>
              <a:rPr lang="en-US" sz="1000" dirty="0"/>
              <a:t>We could logically apportion the data-capture by function</a:t>
            </a:r>
          </a:p>
          <a:p>
            <a:pPr marL="632576" lvl="1" indent="-175376">
              <a:buFont typeface="Arial" pitchFamily="34" charset="0"/>
              <a:buChar char="•"/>
            </a:pPr>
            <a:r>
              <a:rPr lang="en-US" sz="1000" dirty="0"/>
              <a:t>We could control the flow between functions, e.g., to ensure costing follows BOM and router definition</a:t>
            </a:r>
          </a:p>
          <a:p>
            <a:pPr marL="632576" lvl="1" indent="-175376">
              <a:buFont typeface="Arial" pitchFamily="34" charset="0"/>
              <a:buChar char="•"/>
            </a:pPr>
            <a:r>
              <a:rPr lang="en-US" sz="1000" dirty="0"/>
              <a:t>We could prompt each function to do their part through email triggers</a:t>
            </a:r>
          </a:p>
          <a:p>
            <a:pPr marL="632576" lvl="1" indent="-175376">
              <a:buFont typeface="Arial" pitchFamily="34" charset="0"/>
              <a:buChar char="•"/>
            </a:pPr>
            <a:r>
              <a:rPr lang="en-US" sz="1000" dirty="0"/>
              <a:t>We could “see” the status of the setup – who has “done their part”, and “who has the ball”</a:t>
            </a:r>
          </a:p>
          <a:p>
            <a:pPr marL="632576" lvl="1" indent="-175376">
              <a:buFont typeface="Arial" pitchFamily="34" charset="0"/>
              <a:buChar char="•"/>
            </a:pPr>
            <a:r>
              <a:rPr lang="en-US" sz="1000" dirty="0"/>
              <a:t>We could ensure that no item was added to QAD until all of its requisite data had been entered properly</a:t>
            </a:r>
          </a:p>
          <a:p>
            <a:pPr marL="175376" indent="-175376">
              <a:buFont typeface="Arial" pitchFamily="34" charset="0"/>
              <a:buChar char="•"/>
            </a:pPr>
            <a:r>
              <a:rPr lang="en-US" sz="1000" dirty="0"/>
              <a:t>How did we do this?  </a:t>
            </a:r>
          </a:p>
          <a:p>
            <a:pPr marL="643046" lvl="1" indent="-175376">
              <a:buFont typeface="Arial" pitchFamily="34" charset="0"/>
              <a:buChar char="•"/>
            </a:pPr>
            <a:r>
              <a:rPr lang="en-US" sz="1000" dirty="0"/>
              <a:t>We built our own software using VB </a:t>
            </a:r>
            <a:r>
              <a:rPr lang="en-US" sz="1000" dirty="0" err="1"/>
              <a:t>.Net</a:t>
            </a:r>
            <a:r>
              <a:rPr lang="en-US" sz="1000" dirty="0"/>
              <a:t> and SQL!</a:t>
            </a:r>
          </a:p>
          <a:p>
            <a:pPr marL="643046" lvl="1" indent="-175376">
              <a:buFont typeface="Arial" pitchFamily="34" charset="0"/>
              <a:buChar char="•"/>
            </a:pPr>
            <a:r>
              <a:rPr lang="en-US" sz="1000" dirty="0"/>
              <a:t>We trained everyone to do their “item creation” activities in DS1</a:t>
            </a:r>
          </a:p>
          <a:p>
            <a:pPr marL="643046" lvl="1" indent="-175376">
              <a:buFont typeface="Arial" pitchFamily="34" charset="0"/>
              <a:buChar char="•"/>
            </a:pPr>
            <a:r>
              <a:rPr lang="en-US" sz="1000" dirty="0"/>
              <a:t>We CIM-load the completed item masters daily as they are completed, ensuring complete editing</a:t>
            </a:r>
            <a:endParaRPr lang="en-US" sz="1100" dirty="0"/>
          </a:p>
        </p:txBody>
      </p:sp>
      <p:sp>
        <p:nvSpPr>
          <p:cNvPr id="4" name="Slide Number Placeholder 3"/>
          <p:cNvSpPr>
            <a:spLocks noGrp="1"/>
          </p:cNvSpPr>
          <p:nvPr>
            <p:ph type="sldNum" sz="quarter" idx="10"/>
          </p:nvPr>
        </p:nvSpPr>
        <p:spPr/>
        <p:txBody>
          <a:bodyPr/>
          <a:lstStyle/>
          <a:p>
            <a:fld id="{7C548AC2-F06B-47A7-840C-0F0CB8F2E592}" type="slidenum">
              <a:rPr lang="en-US" smtClean="0"/>
              <a:pPr/>
              <a:t>4</a:t>
            </a:fld>
            <a:endParaRPr lang="en-US"/>
          </a:p>
        </p:txBody>
      </p:sp>
    </p:spTree>
    <p:extLst>
      <p:ext uri="{BB962C8B-B14F-4D97-AF65-F5344CB8AC3E}">
        <p14:creationId xmlns:p14="http://schemas.microsoft.com/office/powerpoint/2010/main" val="4133237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5376" indent="-175376">
              <a:buFont typeface="Arial" pitchFamily="34" charset="0"/>
              <a:buChar char="•"/>
            </a:pPr>
            <a:r>
              <a:rPr lang="en-US" sz="1000" dirty="0"/>
              <a:t>Note the screen shot – the item maintenance is tabbed logically by RFBP function</a:t>
            </a:r>
          </a:p>
          <a:p>
            <a:pPr marL="175376" indent="-175376">
              <a:buFont typeface="Arial" pitchFamily="34" charset="0"/>
              <a:buChar char="•"/>
            </a:pPr>
            <a:r>
              <a:rPr lang="en-US" sz="1000" dirty="0"/>
              <a:t>Each tab shows only the data required for that function</a:t>
            </a:r>
          </a:p>
          <a:p>
            <a:pPr marL="175376" indent="-175376">
              <a:buFont typeface="Arial" pitchFamily="34" charset="0"/>
              <a:buChar char="•"/>
            </a:pPr>
            <a:r>
              <a:rPr lang="en-US" sz="1000" dirty="0"/>
              <a:t>“Promotion” to next function handled by green button</a:t>
            </a:r>
          </a:p>
          <a:p>
            <a:pPr marL="175376" indent="-175376">
              <a:buFont typeface="Arial" pitchFamily="34" charset="0"/>
              <a:buChar char="•"/>
            </a:pPr>
            <a:r>
              <a:rPr lang="en-US" sz="1000" dirty="0"/>
              <a:t>Change Log shows who did what when</a:t>
            </a:r>
          </a:p>
          <a:p>
            <a:pPr marL="175376" indent="-175376">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C548AC2-F06B-47A7-840C-0F0CB8F2E592}" type="slidenum">
              <a:rPr lang="en-US" smtClean="0"/>
              <a:pPr/>
              <a:t>5</a:t>
            </a:fld>
            <a:endParaRPr lang="en-US"/>
          </a:p>
        </p:txBody>
      </p:sp>
    </p:spTree>
    <p:extLst>
      <p:ext uri="{BB962C8B-B14F-4D97-AF65-F5344CB8AC3E}">
        <p14:creationId xmlns:p14="http://schemas.microsoft.com/office/powerpoint/2010/main" val="4133237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So then BPM came</a:t>
            </a:r>
            <a:r>
              <a:rPr lang="en-AU" baseline="0" dirty="0" smtClean="0"/>
              <a:t> along, and we decided to become an “early adopter”.  But first, what is BPM?</a:t>
            </a:r>
            <a:endParaRPr lang="en-AU" dirty="0" smtClean="0"/>
          </a:p>
          <a:p>
            <a:endParaRPr lang="en-AU" dirty="0" smtClean="0"/>
          </a:p>
          <a:p>
            <a:r>
              <a:rPr lang="en-AU" dirty="0" smtClean="0"/>
              <a:t>The following slides on BPM were</a:t>
            </a:r>
            <a:r>
              <a:rPr lang="en-AU" baseline="0" dirty="0" smtClean="0"/>
              <a:t> borrowed from Richard Day, Program Manager for BPM at QAD</a:t>
            </a:r>
            <a:endParaRPr lang="en-AU" dirty="0" smtClean="0"/>
          </a:p>
          <a:p>
            <a:endParaRPr lang="en-AU" dirty="0" smtClean="0"/>
          </a:p>
          <a:p>
            <a:r>
              <a:rPr lang="en-AU" dirty="0" smtClean="0"/>
              <a:t>I</a:t>
            </a:r>
            <a:r>
              <a:rPr lang="en-AU" baseline="0" dirty="0" smtClean="0"/>
              <a:t> am sure you are familiar with the way we get driving directions has changed over the past 10 or 15 years. </a:t>
            </a:r>
          </a:p>
          <a:p>
            <a:endParaRPr lang="en-AU" baseline="0" dirty="0" smtClean="0"/>
          </a:p>
          <a:p>
            <a:r>
              <a:rPr lang="en-AU" baseline="0" dirty="0" smtClean="0"/>
              <a:t>If we go back 10-15 years we were very reliant on paper based maps and part of getting from A to B involved pulling out the maps and determining the best route. This was time consuming and there was no guarantee you would get the best route, also as time went on the maps would get out of date.</a:t>
            </a:r>
          </a:p>
          <a:p>
            <a:endParaRPr lang="en-AU" baseline="0" dirty="0" smtClean="0"/>
          </a:p>
          <a:p>
            <a:r>
              <a:rPr lang="en-AU" baseline="0" dirty="0" smtClean="0"/>
              <a:t>[</a:t>
            </a:r>
            <a:r>
              <a:rPr lang="en-AU" b="1" baseline="0" dirty="0" smtClean="0"/>
              <a:t>c</a:t>
            </a:r>
            <a:r>
              <a:rPr lang="en-AU" baseline="0" dirty="0" smtClean="0"/>
              <a:t>] If we move on a few years a number of websites started to provide the ability to enter your starting and ending points and they would generate a list of directions that you could follow to get from A to B. This was great but you still had to read the instructions, which could prove to be difficult whilst driving on unfamiliar roads and it was very easy to miss a turn and get lost.</a:t>
            </a:r>
          </a:p>
          <a:p>
            <a:endParaRPr lang="en-AU" baseline="0" dirty="0" smtClean="0"/>
          </a:p>
          <a:p>
            <a:r>
              <a:rPr lang="en-AU" baseline="0" dirty="0" smtClean="0"/>
              <a:t>[</a:t>
            </a:r>
            <a:r>
              <a:rPr lang="en-AU" b="1" baseline="0" dirty="0" smtClean="0"/>
              <a:t>c</a:t>
            </a:r>
            <a:r>
              <a:rPr lang="en-AU" baseline="0" dirty="0" smtClean="0"/>
              <a:t>] Looking at the options we have today with either a SAT NAV or Mobile device, we can get the device to calculate the best route and then give us step by step instructions as you need them. The system tells you when to turn left, turn right and when you have arrived. It guides you from the beginning of the journey to the end.</a:t>
            </a:r>
          </a:p>
          <a:p>
            <a:endParaRPr lang="en-AU" baseline="0" dirty="0" smtClean="0"/>
          </a:p>
          <a:p>
            <a:r>
              <a:rPr lang="en-AU" baseline="0" dirty="0" smtClean="0"/>
              <a:t>This is a great analogy for migration from menu driven to process driven systems.</a:t>
            </a:r>
          </a:p>
        </p:txBody>
      </p:sp>
      <p:sp>
        <p:nvSpPr>
          <p:cNvPr id="4" name="Slide Number Placeholder 3"/>
          <p:cNvSpPr>
            <a:spLocks noGrp="1"/>
          </p:cNvSpPr>
          <p:nvPr>
            <p:ph type="sldNum" sz="quarter" idx="10"/>
          </p:nvPr>
        </p:nvSpPr>
        <p:spPr/>
        <p:txBody>
          <a:bodyPr/>
          <a:lstStyle/>
          <a:p>
            <a:fld id="{955F40EC-4A45-4BA0-88E8-AEAD7F90807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I</a:t>
            </a:r>
            <a:r>
              <a:rPr lang="en-AU" baseline="0" dirty="0" smtClean="0"/>
              <a:t> would like to talk for a minute about t</a:t>
            </a:r>
            <a:r>
              <a:rPr lang="en-AU" dirty="0" smtClean="0"/>
              <a:t>raditional</a:t>
            </a:r>
            <a:r>
              <a:rPr lang="en-AU" baseline="0" dirty="0" smtClean="0"/>
              <a:t> menu driven applications. </a:t>
            </a:r>
          </a:p>
          <a:p>
            <a:endParaRPr lang="en-AU" baseline="0" dirty="0" smtClean="0"/>
          </a:p>
          <a:p>
            <a:r>
              <a:rPr lang="en-AU" baseline="0" dirty="0" smtClean="0"/>
              <a:t>The application user is presented with a entire menu system with 100’s or 1000’s of menu options used to interact with the system and process transactions. There is no link to a process and the interaction requires the user to know where in the application that they need to go to perform a specific task.</a:t>
            </a:r>
          </a:p>
          <a:p>
            <a:endParaRPr lang="en-AU" baseline="0" dirty="0" smtClean="0"/>
          </a:p>
          <a:p>
            <a:r>
              <a:rPr lang="en-AU" baseline="0" dirty="0" smtClean="0"/>
              <a:t>The processes are implied in the system and requires another source of knowledge or information to know what tasks must be performed. If you take the example of creating an Item, you have to setup the Item before the Bill Of Material and the Routing, this is an implied process flow.</a:t>
            </a:r>
          </a:p>
          <a:p>
            <a:endParaRPr lang="en-AU" baseline="0" dirty="0" smtClean="0"/>
          </a:p>
          <a:p>
            <a:r>
              <a:rPr lang="en-AU" baseline="0" dirty="0" smtClean="0"/>
              <a:t>As the processes are not explicitly implemented in the system it is very difficult to actively monitor a process. How do we know where in the process the process an item is, it may have been setup and be waiting for the BOM to be entered but there is not easy way to determine the current status. </a:t>
            </a:r>
          </a:p>
          <a:p>
            <a:endParaRPr lang="en-AU" baseline="0" dirty="0" smtClean="0"/>
          </a:p>
          <a:p>
            <a:r>
              <a:rPr lang="en-AU" baseline="0" dirty="0" smtClean="0"/>
              <a:t>There is no concept of task ownership implemented in the menu system, all we can do is restrict access to menu functions.</a:t>
            </a:r>
          </a:p>
          <a:p>
            <a:endParaRPr lang="en-AU" baseline="0" dirty="0" smtClean="0"/>
          </a:p>
          <a:p>
            <a:r>
              <a:rPr lang="en-AU" baseline="0" dirty="0" smtClean="0"/>
              <a:t>With menu based systems it is hard to measure how effective the processes in the system are as the information is simply not available. They are also hard to adapt as the way a process is executed is documented and controlled by humans rather than the system.</a:t>
            </a:r>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If we look at</a:t>
            </a:r>
            <a:r>
              <a:rPr lang="en-AU" baseline="0" dirty="0" smtClean="0"/>
              <a:t> a process driven system, we start to see the process becoming an integral part of the system users interact with during their daily tasks.</a:t>
            </a:r>
          </a:p>
          <a:p>
            <a:endParaRPr lang="en-AU" baseline="0" dirty="0" smtClean="0"/>
          </a:p>
          <a:p>
            <a:r>
              <a:rPr lang="en-AU" baseline="0" dirty="0" smtClean="0"/>
              <a:t>The process is explicitly documented and the tasks are assigned to specific users/group of users. The process can be easily visualized at any stage and the process status is clearly shown using a standards based graphical representation.</a:t>
            </a:r>
          </a:p>
          <a:p>
            <a:endParaRPr lang="en-AU" baseline="0" dirty="0" smtClean="0"/>
          </a:p>
          <a:p>
            <a:r>
              <a:rPr lang="en-AU" baseline="0" dirty="0" smtClean="0"/>
              <a:t>The execution of the process is controlled by the BPM system, the process can include process logic that decides on the flow and takes responsibility for assigning tasks to the correct user/group. </a:t>
            </a:r>
          </a:p>
          <a:p>
            <a:endParaRPr lang="en-AU" baseline="0" dirty="0" smtClean="0"/>
          </a:p>
          <a:p>
            <a:r>
              <a:rPr lang="en-AU" baseline="0" dirty="0" smtClean="0"/>
              <a:t>The start and end time of each process and task is recorded, this provides new information about the process and can be </a:t>
            </a:r>
            <a:r>
              <a:rPr lang="en-AU" baseline="0" dirty="0" err="1" smtClean="0"/>
              <a:t>analzyed</a:t>
            </a:r>
            <a:r>
              <a:rPr lang="en-AU" baseline="0" dirty="0" smtClean="0"/>
              <a:t> to get a good understanding of how efficient the process is.</a:t>
            </a:r>
          </a:p>
          <a:p>
            <a:endParaRPr lang="en-AU" baseline="0" dirty="0" smtClean="0"/>
          </a:p>
          <a:p>
            <a:r>
              <a:rPr lang="en-AU" baseline="0" dirty="0" smtClean="0"/>
              <a:t>The processes can be easily changed to meet the needs of the business by changing the model, when the changes are deployed the system automatically executes the process according to the new model. This makes the process very agile and allows changes to be made quickly and efficiently.</a:t>
            </a:r>
          </a:p>
          <a:p>
            <a:endParaRPr lang="en-AU" baseline="0" dirty="0" smtClean="0"/>
          </a:p>
          <a:p>
            <a:r>
              <a:rPr lang="en-AU" baseline="0" dirty="0" smtClean="0"/>
              <a:t>The processes and the BPM system provide real time guidance to the users of the system and act like a bit like a SAT NAV.</a:t>
            </a:r>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AU" dirty="0" smtClean="0"/>
              <a:t>You can draw many parallels between the migration</a:t>
            </a:r>
            <a:r>
              <a:rPr lang="en-AU" baseline="0" dirty="0" smtClean="0"/>
              <a:t> from menu based systems to process and role based systems and the evolution of Maps to SAT NAV.</a:t>
            </a:r>
          </a:p>
          <a:p>
            <a:endParaRPr lang="en-AU" baseline="0" dirty="0" smtClean="0"/>
          </a:p>
          <a:p>
            <a:r>
              <a:rPr lang="en-AU" baseline="0" dirty="0" smtClean="0"/>
              <a:t>The menus are essentially your book of maps, they have all of the options needed to get from A to B but you have to decide and document how to use them. </a:t>
            </a:r>
          </a:p>
          <a:p>
            <a:endParaRPr lang="en-AU" baseline="0" dirty="0" smtClean="0"/>
          </a:p>
          <a:p>
            <a:r>
              <a:rPr lang="en-AU" baseline="0" dirty="0" smtClean="0"/>
              <a:t>[</a:t>
            </a:r>
            <a:r>
              <a:rPr lang="en-AU" b="1" baseline="0" dirty="0" smtClean="0"/>
              <a:t>c</a:t>
            </a:r>
            <a:r>
              <a:rPr lang="en-AU" baseline="0" dirty="0" smtClean="0"/>
              <a:t>] The introduction of Process Maps can be compared to the generation of driving instructions, they document how the system should be used and the steps you need to take to get from A to B but they do not tell you when a certain task needs to be done and they do not guide you through the execution of a process. </a:t>
            </a:r>
          </a:p>
          <a:p>
            <a:endParaRPr lang="en-AU" baseline="0" dirty="0" smtClean="0"/>
          </a:p>
          <a:p>
            <a:r>
              <a:rPr lang="en-AU" baseline="0" dirty="0" smtClean="0"/>
              <a:t>[</a:t>
            </a:r>
            <a:r>
              <a:rPr lang="en-AU" b="1" baseline="0" dirty="0" smtClean="0"/>
              <a:t>c</a:t>
            </a:r>
            <a:r>
              <a:rPr lang="en-AU" baseline="0" dirty="0" smtClean="0"/>
              <a:t>] BPM becomes the satellite navigation system on key business processes and provides the users with step by step instructions on what needs to be done and more importantly when it needs to be done. Much like a Sat Nav will tell drivers when to turn, BPM will tell the right people when to setup the Bill Of Materials and will create alerts when deadlines are missed. BPM like Sat Nav also provides a map that shows the current progress and how much is remaining.</a:t>
            </a:r>
            <a:endParaRPr lang="en-AU" dirty="0" smtClean="0"/>
          </a:p>
          <a:p>
            <a:endParaRPr lang="en-AU" dirty="0" smtClean="0"/>
          </a:p>
          <a:p>
            <a:r>
              <a:rPr lang="en-AU" dirty="0" smtClean="0"/>
              <a:t>It is not required</a:t>
            </a:r>
            <a:r>
              <a:rPr lang="en-AU" baseline="0" dirty="0" smtClean="0"/>
              <a:t> to convert an entire application to be process driven, menu and process driven approaches can happily co-exist.  This allows focus to be given to the areas of the system that will yield the most benefit from being process oriented. Processes implied in the QAD menu structure and process maps can be explicitly defined and used to guide users through the execution of day to day process related tasks. </a:t>
            </a:r>
            <a:endParaRPr lang="en-AU" dirty="0" smtClean="0"/>
          </a:p>
          <a:p>
            <a:endParaRPr lang="en-AU" dirty="0" smtClean="0"/>
          </a:p>
          <a:p>
            <a:r>
              <a:rPr lang="en-AU" dirty="0" smtClean="0"/>
              <a:t>BPM</a:t>
            </a:r>
            <a:r>
              <a:rPr lang="en-AU" baseline="0" dirty="0" smtClean="0"/>
              <a:t> does not address all of the longer term usability requirements of an enterprise application but it does play a key role. Future release of QAD Enterprise Applications will use a combination of Role-Based </a:t>
            </a:r>
            <a:r>
              <a:rPr lang="en-AU" baseline="0" dirty="0" err="1" smtClean="0"/>
              <a:t>Centers</a:t>
            </a:r>
            <a:r>
              <a:rPr lang="en-AU" baseline="0" dirty="0" smtClean="0"/>
              <a:t>, Business Intelligence &amp; BPM to provide a role based, user centric process oriented view of the QAD Enterprise Application suite.</a:t>
            </a:r>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9624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C21B273-2F21-4D84-9172-F2304AED6F39}" type="datetime1">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87487-40DE-452C-90CA-B5D888C845F6}" type="slidenum">
              <a:rPr lang="en-US" smtClean="0"/>
              <a:pPr/>
              <a:t>‹#›</a:t>
            </a:fld>
            <a:endParaRPr lang="en-US"/>
          </a:p>
        </p:txBody>
      </p:sp>
      <p:pic>
        <p:nvPicPr>
          <p:cNvPr id="7" name="Picture 9" descr="RFBPlogo.tif"/>
          <p:cNvPicPr>
            <a:picLocks noChangeAspect="1"/>
          </p:cNvPicPr>
          <p:nvPr userDrawn="1"/>
        </p:nvPicPr>
        <p:blipFill>
          <a:blip r:embed="rId2" cstate="print">
            <a:clrChange>
              <a:clrFrom>
                <a:srgbClr val="FDFDFD"/>
              </a:clrFrom>
              <a:clrTo>
                <a:srgbClr val="FDFDFD">
                  <a:alpha val="0"/>
                </a:srgbClr>
              </a:clrTo>
            </a:clrChange>
          </a:blip>
          <a:srcRect/>
          <a:stretch>
            <a:fillRect/>
          </a:stretch>
        </p:blipFill>
        <p:spPr bwMode="auto">
          <a:xfrm>
            <a:off x="2794000" y="1371600"/>
            <a:ext cx="3556000" cy="23018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D26DF-1351-4E11-BCB2-B0B70AA6EE78}" type="datetime1">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87487-40DE-452C-90CA-B5D888C845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81D78-3D24-4EF2-951E-9DE33F316619}" type="datetime1">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87487-40DE-452C-90CA-B5D888C845F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000" b="0"/>
            </a:lvl1pPr>
          </a:lstStyle>
          <a:p>
            <a:fld id="{D295FD85-0E9A-9A4B-AEA4-CF6493BFD0E6}" type="slidenum">
              <a:rPr lang="en-US" smtClean="0"/>
              <a:pPr/>
              <a:t>‹#›</a:t>
            </a:fld>
            <a:endParaRPr lang="en-US" dirty="0"/>
          </a:p>
        </p:txBody>
      </p:sp>
      <p:sp>
        <p:nvSpPr>
          <p:cNvPr id="3" name="Content Placeholder 2"/>
          <p:cNvSpPr>
            <a:spLocks noGrp="1"/>
          </p:cNvSpPr>
          <p:nvPr>
            <p:ph idx="1"/>
          </p:nvPr>
        </p:nvSpPr>
        <p:spPr>
          <a:xfrm>
            <a:off x="457200" y="1316182"/>
            <a:ext cx="8229600" cy="4999951"/>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607452"/>
            <a:ext cx="8229600" cy="70873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16" name="Text Placeholder 15"/>
          <p:cNvSpPr>
            <a:spLocks noGrp="1"/>
          </p:cNvSpPr>
          <p:nvPr>
            <p:ph type="body" sz="quarter" idx="11"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val="342604475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000" b="0"/>
            </a:lvl1pPr>
          </a:lstStyle>
          <a:p>
            <a:fld id="{D295FD85-0E9A-9A4B-AEA4-CF6493BFD0E6}" type="slidenum">
              <a:rPr lang="en-US" smtClean="0"/>
              <a:pPr/>
              <a:t>‹#›</a:t>
            </a:fld>
            <a:endParaRPr lang="en-US" dirty="0"/>
          </a:p>
        </p:txBody>
      </p:sp>
      <p:sp>
        <p:nvSpPr>
          <p:cNvPr id="3" name="Content Placeholder 2"/>
          <p:cNvSpPr>
            <a:spLocks noGrp="1"/>
          </p:cNvSpPr>
          <p:nvPr>
            <p:ph idx="1"/>
          </p:nvPr>
        </p:nvSpPr>
        <p:spPr>
          <a:xfrm>
            <a:off x="457200" y="1316182"/>
            <a:ext cx="8229600" cy="4999951"/>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607452"/>
            <a:ext cx="8229600" cy="70873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16" name="Text Placeholder 15"/>
          <p:cNvSpPr>
            <a:spLocks noGrp="1"/>
          </p:cNvSpPr>
          <p:nvPr>
            <p:ph type="body" sz="quarter" idx="11"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val="34260447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000" b="0"/>
            </a:lvl1pPr>
          </a:lstStyle>
          <a:p>
            <a:fld id="{D295FD85-0E9A-9A4B-AEA4-CF6493BFD0E6}" type="slidenum">
              <a:rPr lang="en-US" smtClean="0"/>
              <a:pPr/>
              <a:t>‹#›</a:t>
            </a:fld>
            <a:endParaRPr lang="en-US" dirty="0"/>
          </a:p>
        </p:txBody>
      </p:sp>
      <p:sp>
        <p:nvSpPr>
          <p:cNvPr id="3" name="Content Placeholder 2"/>
          <p:cNvSpPr>
            <a:spLocks noGrp="1"/>
          </p:cNvSpPr>
          <p:nvPr>
            <p:ph idx="1"/>
          </p:nvPr>
        </p:nvSpPr>
        <p:spPr>
          <a:xfrm>
            <a:off x="457200" y="1316182"/>
            <a:ext cx="8229600" cy="4999951"/>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607452"/>
            <a:ext cx="8229600" cy="70873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16" name="Text Placeholder 15"/>
          <p:cNvSpPr>
            <a:spLocks noGrp="1"/>
          </p:cNvSpPr>
          <p:nvPr>
            <p:ph type="body" sz="quarter" idx="11"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val="34260447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000" b="0"/>
            </a:lvl1pPr>
          </a:lstStyle>
          <a:p>
            <a:fld id="{D295FD85-0E9A-9A4B-AEA4-CF6493BFD0E6}" type="slidenum">
              <a:rPr lang="en-US" smtClean="0"/>
              <a:pPr/>
              <a:t>‹#›</a:t>
            </a:fld>
            <a:endParaRPr lang="en-US" dirty="0"/>
          </a:p>
        </p:txBody>
      </p:sp>
      <p:sp>
        <p:nvSpPr>
          <p:cNvPr id="3" name="Content Placeholder 2"/>
          <p:cNvSpPr>
            <a:spLocks noGrp="1"/>
          </p:cNvSpPr>
          <p:nvPr>
            <p:ph idx="1"/>
          </p:nvPr>
        </p:nvSpPr>
        <p:spPr>
          <a:xfrm>
            <a:off x="457200" y="1316182"/>
            <a:ext cx="8229600" cy="4999951"/>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607452"/>
            <a:ext cx="8229600" cy="70873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16" name="Text Placeholder 15"/>
          <p:cNvSpPr>
            <a:spLocks noGrp="1"/>
          </p:cNvSpPr>
          <p:nvPr>
            <p:ph type="body" sz="quarter" idx="11"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val="34260447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000" b="0"/>
            </a:lvl1pPr>
          </a:lstStyle>
          <a:p>
            <a:fld id="{D295FD85-0E9A-9A4B-AEA4-CF6493BFD0E6}" type="slidenum">
              <a:rPr lang="en-US" smtClean="0"/>
              <a:pPr/>
              <a:t>‹#›</a:t>
            </a:fld>
            <a:endParaRPr lang="en-US" dirty="0"/>
          </a:p>
        </p:txBody>
      </p:sp>
      <p:sp>
        <p:nvSpPr>
          <p:cNvPr id="3" name="Content Placeholder 2"/>
          <p:cNvSpPr>
            <a:spLocks noGrp="1"/>
          </p:cNvSpPr>
          <p:nvPr>
            <p:ph idx="1"/>
          </p:nvPr>
        </p:nvSpPr>
        <p:spPr>
          <a:xfrm>
            <a:off x="457200" y="1316182"/>
            <a:ext cx="8229600" cy="4999951"/>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607452"/>
            <a:ext cx="8229600" cy="70873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16" name="Text Placeholder 15"/>
          <p:cNvSpPr>
            <a:spLocks noGrp="1"/>
          </p:cNvSpPr>
          <p:nvPr>
            <p:ph type="body" sz="quarter" idx="11"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val="34260447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000" b="0"/>
            </a:lvl1pPr>
          </a:lstStyle>
          <a:p>
            <a:fld id="{D295FD85-0E9A-9A4B-AEA4-CF6493BFD0E6}" type="slidenum">
              <a:rPr lang="en-US" smtClean="0"/>
              <a:pPr/>
              <a:t>‹#›</a:t>
            </a:fld>
            <a:endParaRPr lang="en-US" dirty="0"/>
          </a:p>
        </p:txBody>
      </p:sp>
      <p:sp>
        <p:nvSpPr>
          <p:cNvPr id="3" name="Content Placeholder 2"/>
          <p:cNvSpPr>
            <a:spLocks noGrp="1"/>
          </p:cNvSpPr>
          <p:nvPr>
            <p:ph idx="1"/>
          </p:nvPr>
        </p:nvSpPr>
        <p:spPr>
          <a:xfrm>
            <a:off x="457200" y="1316182"/>
            <a:ext cx="8229600" cy="4999951"/>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607452"/>
            <a:ext cx="8229600" cy="70873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16" name="Text Placeholder 15"/>
          <p:cNvSpPr>
            <a:spLocks noGrp="1"/>
          </p:cNvSpPr>
          <p:nvPr>
            <p:ph type="body" sz="quarter" idx="11"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val="34260447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800000"/>
              </a:buClr>
              <a:defRPr sz="2800"/>
            </a:lvl1pPr>
            <a:lvl2pPr>
              <a:buClr>
                <a:schemeClr val="tx1">
                  <a:lumMod val="50000"/>
                  <a:lumOff val="50000"/>
                </a:schemeClr>
              </a:buClr>
              <a:defRPr sz="2400"/>
            </a:lvl2pPr>
            <a:lvl3pPr>
              <a:buClr>
                <a:srgbClr val="800000"/>
              </a:buClr>
              <a:buFont typeface="Wingdings" pitchFamily="2" charset="2"/>
              <a:buChar char="§"/>
              <a:defRPr/>
            </a:lvl3pPr>
            <a:lvl4pPr>
              <a:buClr>
                <a:schemeClr val="tx1">
                  <a:lumMod val="50000"/>
                  <a:lumOff val="50000"/>
                </a:schemeClr>
              </a:buClr>
              <a:defRPr/>
            </a:lvl4pPr>
            <a:lvl5pPr>
              <a:buClr>
                <a:srgbClr val="80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E661031-72C7-4814-9E97-FC726E28E9F4}" type="datetime1">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87487-40DE-452C-90CA-B5D888C845F6}" type="slidenum">
              <a:rPr lang="en-US" smtClean="0"/>
              <a:pPr/>
              <a:t>‹#›</a:t>
            </a:fld>
            <a:endParaRPr lang="en-US"/>
          </a:p>
        </p:txBody>
      </p:sp>
      <p:grpSp>
        <p:nvGrpSpPr>
          <p:cNvPr id="10" name="Group 9"/>
          <p:cNvGrpSpPr/>
          <p:nvPr userDrawn="1"/>
        </p:nvGrpSpPr>
        <p:grpSpPr>
          <a:xfrm>
            <a:off x="152400" y="1143000"/>
            <a:ext cx="8839200" cy="49892"/>
            <a:chOff x="152400" y="1143000"/>
            <a:chExt cx="8839200" cy="49892"/>
          </a:xfrm>
        </p:grpSpPr>
        <p:sp>
          <p:nvSpPr>
            <p:cNvPr id="7" name="Line 11"/>
            <p:cNvSpPr>
              <a:spLocks noChangeShapeType="1"/>
            </p:cNvSpPr>
            <p:nvPr userDrawn="1"/>
          </p:nvSpPr>
          <p:spPr bwMode="auto">
            <a:xfrm>
              <a:off x="152400" y="1143000"/>
              <a:ext cx="8839200" cy="0"/>
            </a:xfrm>
            <a:prstGeom prst="line">
              <a:avLst/>
            </a:prstGeom>
            <a:noFill/>
            <a:ln w="38100">
              <a:solidFill>
                <a:schemeClr val="tx1">
                  <a:lumMod val="50000"/>
                  <a:lumOff val="50000"/>
                </a:schemeClr>
              </a:solidFill>
              <a:round/>
              <a:headEnd/>
              <a:tailEnd/>
            </a:ln>
            <a:effectLst/>
          </p:spPr>
          <p:txBody>
            <a:bodyPr/>
            <a:lstStyle/>
            <a:p>
              <a:pPr fontAlgn="base">
                <a:spcBef>
                  <a:spcPct val="0"/>
                </a:spcBef>
                <a:spcAft>
                  <a:spcPct val="0"/>
                </a:spcAft>
                <a:defRPr/>
              </a:pPr>
              <a:endParaRPr lang="en-US" sz="2000" dirty="0">
                <a:solidFill>
                  <a:srgbClr val="000000"/>
                </a:solidFill>
              </a:endParaRPr>
            </a:p>
          </p:txBody>
        </p:sp>
        <p:sp>
          <p:nvSpPr>
            <p:cNvPr id="8" name="Line 12"/>
            <p:cNvSpPr>
              <a:spLocks noChangeShapeType="1"/>
            </p:cNvSpPr>
            <p:nvPr userDrawn="1"/>
          </p:nvSpPr>
          <p:spPr bwMode="auto">
            <a:xfrm>
              <a:off x="152400" y="1192892"/>
              <a:ext cx="8839200" cy="0"/>
            </a:xfrm>
            <a:prstGeom prst="line">
              <a:avLst/>
            </a:prstGeom>
            <a:noFill/>
            <a:ln w="38100">
              <a:solidFill>
                <a:srgbClr val="70343E"/>
              </a:solidFill>
              <a:round/>
              <a:headEnd/>
              <a:tailEnd/>
            </a:ln>
            <a:effectLst/>
          </p:spPr>
          <p:txBody>
            <a:bodyPr/>
            <a:lstStyle/>
            <a:p>
              <a:pPr fontAlgn="base">
                <a:spcBef>
                  <a:spcPct val="0"/>
                </a:spcBef>
                <a:spcAft>
                  <a:spcPct val="0"/>
                </a:spcAft>
                <a:defRPr/>
              </a:pPr>
              <a:endParaRPr lang="en-US" sz="2000" dirty="0">
                <a:solidFill>
                  <a:srgbClr val="000000"/>
                </a:solidFill>
              </a:endParaRPr>
            </a:p>
          </p:txBody>
        </p:sp>
      </p:grpSp>
      <p:pic>
        <p:nvPicPr>
          <p:cNvPr id="9" name="Picture 8" descr="RFBPlogo.tif"/>
          <p:cNvPicPr>
            <a:picLocks noChangeAspect="1"/>
          </p:cNvPicPr>
          <p:nvPr userDrawn="1"/>
        </p:nvPicPr>
        <p:blipFill>
          <a:blip r:embed="rId2" cstate="print"/>
          <a:srcRect/>
          <a:stretch>
            <a:fillRect/>
          </a:stretch>
        </p:blipFill>
        <p:spPr bwMode="auto">
          <a:xfrm>
            <a:off x="174170" y="130632"/>
            <a:ext cx="1447800" cy="93662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986C3B-E409-45EE-AC57-12E05ACB2317}" type="datetime1">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87487-40DE-452C-90CA-B5D888C845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D971C0-01CF-4042-A082-4D17409BFC7C}" type="datetime1">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87487-40DE-452C-90CA-B5D888C845F6}" type="slidenum">
              <a:rPr lang="en-US" smtClean="0"/>
              <a:pPr/>
              <a:t>‹#›</a:t>
            </a:fld>
            <a:endParaRPr lang="en-US"/>
          </a:p>
        </p:txBody>
      </p:sp>
      <p:grpSp>
        <p:nvGrpSpPr>
          <p:cNvPr id="8" name="Group 7"/>
          <p:cNvGrpSpPr/>
          <p:nvPr userDrawn="1"/>
        </p:nvGrpSpPr>
        <p:grpSpPr>
          <a:xfrm>
            <a:off x="152400" y="1143000"/>
            <a:ext cx="8839200" cy="49892"/>
            <a:chOff x="152400" y="1143000"/>
            <a:chExt cx="8839200" cy="49892"/>
          </a:xfrm>
        </p:grpSpPr>
        <p:sp>
          <p:nvSpPr>
            <p:cNvPr id="9" name="Line 11"/>
            <p:cNvSpPr>
              <a:spLocks noChangeShapeType="1"/>
            </p:cNvSpPr>
            <p:nvPr userDrawn="1"/>
          </p:nvSpPr>
          <p:spPr bwMode="auto">
            <a:xfrm>
              <a:off x="152400" y="1143000"/>
              <a:ext cx="8839200" cy="0"/>
            </a:xfrm>
            <a:prstGeom prst="line">
              <a:avLst/>
            </a:prstGeom>
            <a:noFill/>
            <a:ln w="38100">
              <a:solidFill>
                <a:schemeClr val="tx1">
                  <a:lumMod val="50000"/>
                  <a:lumOff val="50000"/>
                </a:schemeClr>
              </a:solidFill>
              <a:round/>
              <a:headEnd/>
              <a:tailEnd/>
            </a:ln>
            <a:effectLst/>
          </p:spPr>
          <p:txBody>
            <a:bodyPr/>
            <a:lstStyle/>
            <a:p>
              <a:pPr fontAlgn="base">
                <a:spcBef>
                  <a:spcPct val="0"/>
                </a:spcBef>
                <a:spcAft>
                  <a:spcPct val="0"/>
                </a:spcAft>
                <a:defRPr/>
              </a:pPr>
              <a:endParaRPr lang="en-US" sz="2000" dirty="0">
                <a:solidFill>
                  <a:srgbClr val="000000"/>
                </a:solidFill>
              </a:endParaRPr>
            </a:p>
          </p:txBody>
        </p:sp>
        <p:sp>
          <p:nvSpPr>
            <p:cNvPr id="10" name="Line 12"/>
            <p:cNvSpPr>
              <a:spLocks noChangeShapeType="1"/>
            </p:cNvSpPr>
            <p:nvPr userDrawn="1"/>
          </p:nvSpPr>
          <p:spPr bwMode="auto">
            <a:xfrm>
              <a:off x="152400" y="1192892"/>
              <a:ext cx="8839200" cy="0"/>
            </a:xfrm>
            <a:prstGeom prst="line">
              <a:avLst/>
            </a:prstGeom>
            <a:noFill/>
            <a:ln w="38100">
              <a:solidFill>
                <a:srgbClr val="70343E"/>
              </a:solidFill>
              <a:round/>
              <a:headEnd/>
              <a:tailEnd/>
            </a:ln>
            <a:effectLst/>
          </p:spPr>
          <p:txBody>
            <a:bodyPr/>
            <a:lstStyle/>
            <a:p>
              <a:pPr fontAlgn="base">
                <a:spcBef>
                  <a:spcPct val="0"/>
                </a:spcBef>
                <a:spcAft>
                  <a:spcPct val="0"/>
                </a:spcAft>
                <a:defRPr/>
              </a:pPr>
              <a:endParaRPr lang="en-US" sz="2000" dirty="0">
                <a:solidFill>
                  <a:srgbClr val="000000"/>
                </a:solidFil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415AFF-BA9E-4A31-BED4-55A8B2BA3B80}" type="datetime1">
              <a:rPr lang="en-US" smtClean="0"/>
              <a:pPr/>
              <a:t>3/4/2013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987487-40DE-452C-90CA-B5D888C845F6}" type="slidenum">
              <a:rPr lang="en-US" smtClean="0"/>
              <a:pPr/>
              <a:t>‹#›</a:t>
            </a:fld>
            <a:endParaRPr lang="en-US"/>
          </a:p>
        </p:txBody>
      </p:sp>
      <p:grpSp>
        <p:nvGrpSpPr>
          <p:cNvPr id="10" name="Group 9"/>
          <p:cNvGrpSpPr/>
          <p:nvPr userDrawn="1"/>
        </p:nvGrpSpPr>
        <p:grpSpPr>
          <a:xfrm>
            <a:off x="152400" y="1143000"/>
            <a:ext cx="8839200" cy="49892"/>
            <a:chOff x="152400" y="1143000"/>
            <a:chExt cx="8839200" cy="49892"/>
          </a:xfrm>
        </p:grpSpPr>
        <p:sp>
          <p:nvSpPr>
            <p:cNvPr id="11" name="Line 11"/>
            <p:cNvSpPr>
              <a:spLocks noChangeShapeType="1"/>
            </p:cNvSpPr>
            <p:nvPr userDrawn="1"/>
          </p:nvSpPr>
          <p:spPr bwMode="auto">
            <a:xfrm>
              <a:off x="152400" y="1143000"/>
              <a:ext cx="8839200" cy="0"/>
            </a:xfrm>
            <a:prstGeom prst="line">
              <a:avLst/>
            </a:prstGeom>
            <a:noFill/>
            <a:ln w="38100">
              <a:solidFill>
                <a:schemeClr val="tx1">
                  <a:lumMod val="50000"/>
                  <a:lumOff val="50000"/>
                </a:schemeClr>
              </a:solidFill>
              <a:round/>
              <a:headEnd/>
              <a:tailEnd/>
            </a:ln>
            <a:effectLst/>
          </p:spPr>
          <p:txBody>
            <a:bodyPr/>
            <a:lstStyle/>
            <a:p>
              <a:pPr fontAlgn="base">
                <a:spcBef>
                  <a:spcPct val="0"/>
                </a:spcBef>
                <a:spcAft>
                  <a:spcPct val="0"/>
                </a:spcAft>
                <a:defRPr/>
              </a:pPr>
              <a:endParaRPr lang="en-US" sz="2000" dirty="0">
                <a:solidFill>
                  <a:srgbClr val="000000"/>
                </a:solidFill>
              </a:endParaRPr>
            </a:p>
          </p:txBody>
        </p:sp>
        <p:sp>
          <p:nvSpPr>
            <p:cNvPr id="12" name="Line 12"/>
            <p:cNvSpPr>
              <a:spLocks noChangeShapeType="1"/>
            </p:cNvSpPr>
            <p:nvPr userDrawn="1"/>
          </p:nvSpPr>
          <p:spPr bwMode="auto">
            <a:xfrm>
              <a:off x="152400" y="1192892"/>
              <a:ext cx="8839200" cy="0"/>
            </a:xfrm>
            <a:prstGeom prst="line">
              <a:avLst/>
            </a:prstGeom>
            <a:noFill/>
            <a:ln w="38100">
              <a:solidFill>
                <a:srgbClr val="70343E"/>
              </a:solidFill>
              <a:round/>
              <a:headEnd/>
              <a:tailEnd/>
            </a:ln>
            <a:effectLst/>
          </p:spPr>
          <p:txBody>
            <a:bodyPr/>
            <a:lstStyle/>
            <a:p>
              <a:pPr fontAlgn="base">
                <a:spcBef>
                  <a:spcPct val="0"/>
                </a:spcBef>
                <a:spcAft>
                  <a:spcPct val="0"/>
                </a:spcAft>
                <a:defRPr/>
              </a:pPr>
              <a:endParaRPr lang="en-US" sz="2000" dirty="0">
                <a:solidFill>
                  <a:srgbClr val="000000"/>
                </a:solidFil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4F0973-E306-49C1-80C0-DF46DB26A6D0}" type="datetime1">
              <a:rPr lang="en-US" smtClean="0"/>
              <a:pPr/>
              <a:t>3/4/2013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987487-40DE-452C-90CA-B5D888C845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BF290-B6A7-4BC9-BA3C-C8F4FA0F5CC1}" type="datetime1">
              <a:rPr lang="en-US" smtClean="0"/>
              <a:pPr/>
              <a:t>3/4/2013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987487-40DE-452C-90CA-B5D888C845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CDAA7-13FC-462A-81DD-4B4B15B565B4}" type="datetime1">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87487-40DE-452C-90CA-B5D888C845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4FA976-789F-41E8-9E92-70CFB9D726A5}" type="datetime1">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87487-40DE-452C-90CA-B5D888C845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F498D-D42A-42B7-BBD0-77B7D3385E8D}" type="datetime1">
              <a:rPr lang="en-US" smtClean="0"/>
              <a:pPr/>
              <a:t>3/4/2013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87487-40DE-452C-90CA-B5D888C845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kroger.com/" TargetMode="External"/><Relationship Id="rId3" Type="http://schemas.openxmlformats.org/officeDocument/2006/relationships/hyperlink" Target="http://www.sysco.com/home.html" TargetMode="External"/><Relationship Id="rId7"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safeway.com/ShopStores/Home.page?" TargetMode="External"/><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6.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solidFill>
                  <a:srgbClr val="002060"/>
                </a:solidFill>
                <a:effectLst>
                  <a:outerShdw blurRad="38100" dist="38100" dir="2700000" algn="tl">
                    <a:srgbClr val="C0C0C0"/>
                  </a:outerShdw>
                </a:effectLst>
              </a:rPr>
              <a:t>QAD Business Process Management</a:t>
            </a:r>
          </a:p>
          <a:p>
            <a:r>
              <a:rPr lang="en-US" dirty="0" smtClean="0">
                <a:solidFill>
                  <a:srgbClr val="002060"/>
                </a:solidFill>
                <a:effectLst>
                  <a:outerShdw blurRad="38100" dist="38100" dir="2700000" algn="tl">
                    <a:srgbClr val="C0C0C0"/>
                  </a:outerShdw>
                </a:effectLst>
              </a:rPr>
              <a:t>March, 2013</a:t>
            </a:r>
          </a:p>
          <a:p>
            <a:r>
              <a:rPr lang="en-US" dirty="0" smtClean="0">
                <a:solidFill>
                  <a:srgbClr val="002060"/>
                </a:solidFill>
                <a:effectLst>
                  <a:outerShdw blurRad="38100" dist="38100" dir="2700000" algn="tl">
                    <a:srgbClr val="C0C0C0"/>
                  </a:outerShdw>
                </a:effectLst>
              </a:rPr>
              <a:t>Chuck Macke</a:t>
            </a:r>
            <a:endParaRPr lang="en-US" dirty="0"/>
          </a:p>
        </p:txBody>
      </p:sp>
    </p:spTree>
    <p:extLst>
      <p:ext uri="{BB962C8B-B14F-4D97-AF65-F5344CB8AC3E}">
        <p14:creationId xmlns:p14="http://schemas.microsoft.com/office/powerpoint/2010/main" val="540933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10</a:t>
            </a:fld>
            <a:endParaRPr lang="en-US" dirty="0"/>
          </a:p>
        </p:txBody>
      </p:sp>
      <p:sp>
        <p:nvSpPr>
          <p:cNvPr id="4" name="Title 3"/>
          <p:cNvSpPr>
            <a:spLocks noGrp="1"/>
          </p:cNvSpPr>
          <p:nvPr>
            <p:ph type="title"/>
          </p:nvPr>
        </p:nvSpPr>
        <p:spPr/>
        <p:txBody>
          <a:bodyPr>
            <a:normAutofit/>
          </a:bodyPr>
          <a:lstStyle/>
          <a:p>
            <a:r>
              <a:rPr lang="en-AU" sz="3600" dirty="0" smtClean="0"/>
              <a:t>What is Business Process Management ?</a:t>
            </a:r>
            <a:endParaRPr lang="en-US" sz="3600" dirty="0"/>
          </a:p>
        </p:txBody>
      </p:sp>
      <p:sp>
        <p:nvSpPr>
          <p:cNvPr id="5" name="Text Placeholder 4"/>
          <p:cNvSpPr>
            <a:spLocks noGrp="1"/>
          </p:cNvSpPr>
          <p:nvPr>
            <p:ph type="body" sz="quarter" idx="11"/>
          </p:nvPr>
        </p:nvSpPr>
        <p:spPr/>
        <p:txBody>
          <a:bodyPr/>
          <a:lstStyle/>
          <a:p>
            <a:r>
              <a:rPr lang="en-AU" dirty="0" smtClean="0"/>
              <a:t>QAD Business Process Management (BPM)</a:t>
            </a:r>
            <a:endParaRPr lang="en-US" dirty="0"/>
          </a:p>
        </p:txBody>
      </p:sp>
      <p:sp>
        <p:nvSpPr>
          <p:cNvPr id="7" name="Content Placeholder 1"/>
          <p:cNvSpPr txBox="1">
            <a:spLocks/>
          </p:cNvSpPr>
          <p:nvPr/>
        </p:nvSpPr>
        <p:spPr>
          <a:xfrm>
            <a:off x="457200" y="3865736"/>
            <a:ext cx="4105275" cy="209834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chemeClr val="accent6"/>
              </a:buClr>
              <a:buSzTx/>
              <a:buFont typeface="Arial"/>
              <a:buChar char="•"/>
              <a:tabLst/>
              <a:defRPr/>
            </a:pPr>
            <a:r>
              <a:rPr kumimoji="0" lang="en-AU" sz="2800" b="0" i="0" u="none" strike="noStrike" kern="1200" cap="none" spc="0" normalizeH="0" baseline="0" noProof="0" dirty="0" smtClean="0">
                <a:ln>
                  <a:noFill/>
                </a:ln>
                <a:solidFill>
                  <a:schemeClr val="tx1">
                    <a:lumMod val="75000"/>
                    <a:lumOff val="25000"/>
                  </a:schemeClr>
                </a:solidFill>
                <a:effectLst/>
                <a:uLnTx/>
                <a:uFillTx/>
                <a:latin typeface="Century Gothic"/>
                <a:ea typeface="+mn-ea"/>
                <a:cs typeface="Century Gothic"/>
              </a:rPr>
              <a:t>Foundation:</a:t>
            </a:r>
          </a:p>
          <a:p>
            <a:pPr marL="742950" marR="0" lvl="1"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a:pPr>
            <a:r>
              <a:rPr kumimoji="0" lang="en-AU" sz="2400" b="0" i="0" u="none" strike="noStrike" kern="1200" cap="none" spc="0" normalizeH="0" baseline="0" noProof="0" dirty="0" smtClean="0">
                <a:ln>
                  <a:noFill/>
                </a:ln>
                <a:solidFill>
                  <a:schemeClr val="tx1">
                    <a:lumMod val="75000"/>
                    <a:lumOff val="25000"/>
                  </a:schemeClr>
                </a:solidFill>
                <a:effectLst/>
                <a:uLnTx/>
                <a:uFillTx/>
                <a:latin typeface="Century Gothic"/>
                <a:ea typeface="+mn-ea"/>
                <a:cs typeface="Century Gothic"/>
              </a:rPr>
              <a:t>Visualization</a:t>
            </a:r>
          </a:p>
          <a:p>
            <a:pPr marL="742950" marR="0" lvl="1"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a:pPr>
            <a:r>
              <a:rPr kumimoji="0" lang="en-AU" sz="2400" b="0" i="0" u="none" strike="noStrike" kern="1200" cap="none" spc="0" normalizeH="0" baseline="0" noProof="0" dirty="0" smtClean="0">
                <a:ln>
                  <a:noFill/>
                </a:ln>
                <a:solidFill>
                  <a:schemeClr val="tx1">
                    <a:lumMod val="75000"/>
                    <a:lumOff val="25000"/>
                  </a:schemeClr>
                </a:solidFill>
                <a:effectLst/>
                <a:uLnTx/>
                <a:uFillTx/>
                <a:latin typeface="Century Gothic"/>
                <a:ea typeface="+mn-ea"/>
                <a:cs typeface="Century Gothic"/>
              </a:rPr>
              <a:t>Automation</a:t>
            </a:r>
          </a:p>
          <a:p>
            <a:pPr marL="742950" marR="0" lvl="1"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a:pPr>
            <a:r>
              <a:rPr kumimoji="0" lang="en-AU" sz="2400" b="0" i="0" u="none" strike="noStrike" kern="1200" cap="none" spc="0" normalizeH="0" baseline="0" noProof="0" dirty="0" smtClean="0">
                <a:ln>
                  <a:noFill/>
                </a:ln>
                <a:solidFill>
                  <a:schemeClr val="tx1">
                    <a:lumMod val="75000"/>
                    <a:lumOff val="25000"/>
                  </a:schemeClr>
                </a:solidFill>
                <a:effectLst/>
                <a:uLnTx/>
                <a:uFillTx/>
                <a:latin typeface="Century Gothic"/>
                <a:ea typeface="+mn-ea"/>
                <a:cs typeface="Century Gothic"/>
              </a:rPr>
              <a:t>Control</a:t>
            </a:r>
          </a:p>
        </p:txBody>
      </p:sp>
      <p:sp>
        <p:nvSpPr>
          <p:cNvPr id="8" name="Rounded Rectangle 7"/>
          <p:cNvSpPr/>
          <p:nvPr/>
        </p:nvSpPr>
        <p:spPr>
          <a:xfrm>
            <a:off x="488462" y="1655936"/>
            <a:ext cx="8167077" cy="187933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t>The discipline of building, measuring and improving the efficiency and effectiveness of business processes within an Enterprise </a:t>
            </a:r>
          </a:p>
        </p:txBody>
      </p:sp>
      <p:sp>
        <p:nvSpPr>
          <p:cNvPr id="9" name="Content Placeholder 1"/>
          <p:cNvSpPr txBox="1">
            <a:spLocks/>
          </p:cNvSpPr>
          <p:nvPr/>
        </p:nvSpPr>
        <p:spPr>
          <a:xfrm>
            <a:off x="4686300" y="3865736"/>
            <a:ext cx="4105275" cy="209834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chemeClr val="accent6"/>
              </a:buClr>
              <a:buSzTx/>
              <a:buFont typeface="Arial"/>
              <a:buChar char="•"/>
              <a:tabLst/>
              <a:defRPr/>
            </a:pPr>
            <a:r>
              <a:rPr kumimoji="0" lang="en-AU" sz="2800" b="0" i="0" u="none" strike="noStrike" kern="1200" cap="none" spc="0" normalizeH="0" baseline="0" noProof="0" dirty="0" smtClean="0">
                <a:ln>
                  <a:noFill/>
                </a:ln>
                <a:solidFill>
                  <a:schemeClr val="tx1">
                    <a:lumMod val="75000"/>
                    <a:lumOff val="25000"/>
                  </a:schemeClr>
                </a:solidFill>
                <a:effectLst/>
                <a:uLnTx/>
                <a:uFillTx/>
                <a:latin typeface="Century Gothic"/>
                <a:ea typeface="+mn-ea"/>
                <a:cs typeface="Century Gothic"/>
              </a:rPr>
              <a:t>Advanced:</a:t>
            </a:r>
          </a:p>
          <a:p>
            <a:pPr marL="742950" marR="0" lvl="1"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a:pPr>
            <a:r>
              <a:rPr kumimoji="0" lang="en-AU" sz="2400" b="0" i="0" u="none" strike="noStrike" kern="1200" cap="none" spc="0" normalizeH="0" baseline="0" noProof="0" dirty="0" smtClean="0">
                <a:ln>
                  <a:noFill/>
                </a:ln>
                <a:solidFill>
                  <a:schemeClr val="tx1">
                    <a:lumMod val="75000"/>
                    <a:lumOff val="25000"/>
                  </a:schemeClr>
                </a:solidFill>
                <a:effectLst/>
                <a:uLnTx/>
                <a:uFillTx/>
                <a:latin typeface="Century Gothic"/>
                <a:ea typeface="+mn-ea"/>
                <a:cs typeface="Century Gothic"/>
              </a:rPr>
              <a:t>Measurement</a:t>
            </a:r>
          </a:p>
          <a:p>
            <a:pPr marL="742950" marR="0" lvl="1"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a:pPr>
            <a:r>
              <a:rPr lang="en-AU" sz="2400" dirty="0" smtClean="0">
                <a:solidFill>
                  <a:schemeClr val="tx1">
                    <a:lumMod val="75000"/>
                    <a:lumOff val="25000"/>
                  </a:schemeClr>
                </a:solidFill>
                <a:latin typeface="Century Gothic"/>
                <a:cs typeface="Century Gothic"/>
              </a:rPr>
              <a:t>Continuous Improvement</a:t>
            </a:r>
            <a:endParaRPr kumimoji="0" lang="en-US" sz="2400" b="0" i="0" u="none" strike="noStrike" kern="1200" cap="none" spc="0" normalizeH="0" baseline="0" noProof="0" dirty="0">
              <a:ln>
                <a:noFill/>
              </a:ln>
              <a:solidFill>
                <a:schemeClr val="tx1">
                  <a:lumMod val="75000"/>
                  <a:lumOff val="25000"/>
                </a:schemeClr>
              </a:solidFill>
              <a:effectLst/>
              <a:uLnTx/>
              <a:uFillTx/>
              <a:latin typeface="Century Gothic"/>
              <a:ea typeface="+mn-ea"/>
              <a:cs typeface="Century Gothic"/>
            </a:endParaRPr>
          </a:p>
        </p:txBody>
      </p:sp>
    </p:spTree>
    <p:extLst>
      <p:ext uri="{BB962C8B-B14F-4D97-AF65-F5344CB8AC3E}">
        <p14:creationId xmlns:p14="http://schemas.microsoft.com/office/powerpoint/2010/main" val="1379731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11</a:t>
            </a:fld>
            <a:endParaRPr lang="en-US" dirty="0"/>
          </a:p>
        </p:txBody>
      </p:sp>
      <p:sp>
        <p:nvSpPr>
          <p:cNvPr id="4" name="Title 3"/>
          <p:cNvSpPr>
            <a:spLocks noGrp="1"/>
          </p:cNvSpPr>
          <p:nvPr>
            <p:ph type="title"/>
          </p:nvPr>
        </p:nvSpPr>
        <p:spPr/>
        <p:txBody>
          <a:bodyPr>
            <a:normAutofit fontScale="90000"/>
          </a:bodyPr>
          <a:lstStyle/>
          <a:p>
            <a:r>
              <a:rPr lang="en-AU" dirty="0" smtClean="0"/>
              <a:t>Visualization—Process Modelling</a:t>
            </a:r>
            <a:endParaRPr lang="en-US" dirty="0"/>
          </a:p>
        </p:txBody>
      </p:sp>
      <p:sp>
        <p:nvSpPr>
          <p:cNvPr id="5" name="Text Placeholder 4"/>
          <p:cNvSpPr>
            <a:spLocks noGrp="1"/>
          </p:cNvSpPr>
          <p:nvPr>
            <p:ph type="body" sz="quarter" idx="11"/>
          </p:nvPr>
        </p:nvSpPr>
        <p:spPr/>
        <p:txBody>
          <a:bodyPr/>
          <a:lstStyle/>
          <a:p>
            <a:r>
              <a:rPr lang="en-AU" dirty="0" smtClean="0"/>
              <a:t>QAD Business Process Management (BPM)</a:t>
            </a:r>
            <a:endParaRPr lang="en-US" dirty="0"/>
          </a:p>
        </p:txBody>
      </p:sp>
      <p:pic>
        <p:nvPicPr>
          <p:cNvPr id="1026" name="Picture 2" descr="C:\Users\rpd\Desktop\BPMStudio.JPG"/>
          <p:cNvPicPr>
            <a:picLocks noChangeAspect="1" noChangeArrowheads="1"/>
          </p:cNvPicPr>
          <p:nvPr/>
        </p:nvPicPr>
        <p:blipFill>
          <a:blip r:embed="rId3"/>
          <a:srcRect/>
          <a:stretch>
            <a:fillRect/>
          </a:stretch>
        </p:blipFill>
        <p:spPr bwMode="auto">
          <a:xfrm>
            <a:off x="457200" y="1395694"/>
            <a:ext cx="8229600" cy="3474034"/>
          </a:xfrm>
          <a:prstGeom prst="rect">
            <a:avLst/>
          </a:prstGeom>
          <a:ln>
            <a:noFill/>
          </a:ln>
          <a:effectLst>
            <a:outerShdw blurRad="292100" dist="139700" dir="2700000" algn="tl" rotWithShape="0">
              <a:srgbClr val="333333">
                <a:alpha val="65000"/>
              </a:srgbClr>
            </a:outerShdw>
          </a:effectLst>
        </p:spPr>
      </p:pic>
      <p:sp>
        <p:nvSpPr>
          <p:cNvPr id="6" name="Content Placeholder 2"/>
          <p:cNvSpPr>
            <a:spLocks noGrp="1"/>
          </p:cNvSpPr>
          <p:nvPr>
            <p:ph idx="1"/>
          </p:nvPr>
        </p:nvSpPr>
        <p:spPr>
          <a:xfrm>
            <a:off x="457200" y="5029200"/>
            <a:ext cx="4373880" cy="1286933"/>
          </a:xfrm>
        </p:spPr>
        <p:txBody>
          <a:bodyPr>
            <a:normAutofit/>
          </a:bodyPr>
          <a:lstStyle/>
          <a:p>
            <a:r>
              <a:rPr lang="en-AU" sz="2600" dirty="0" smtClean="0"/>
              <a:t>Define task ownership</a:t>
            </a:r>
          </a:p>
          <a:p>
            <a:r>
              <a:rPr lang="en-AU" sz="2600" dirty="0" smtClean="0"/>
              <a:t>Link to QAD screens</a:t>
            </a:r>
          </a:p>
        </p:txBody>
      </p:sp>
      <p:sp>
        <p:nvSpPr>
          <p:cNvPr id="7" name="Content Placeholder 2"/>
          <p:cNvSpPr txBox="1">
            <a:spLocks/>
          </p:cNvSpPr>
          <p:nvPr/>
        </p:nvSpPr>
        <p:spPr>
          <a:xfrm>
            <a:off x="4800600" y="5029200"/>
            <a:ext cx="4069080" cy="1286933"/>
          </a:xfrm>
          <a:prstGeom prst="rect">
            <a:avLst/>
          </a:prstGeom>
        </p:spPr>
        <p:txBody>
          <a:bodyPr vert="horz" lIns="91440" tIns="45720" rIns="91440" bIns="45720" rtlCol="0">
            <a:normAutofit fontScale="92500"/>
          </a:bodyPr>
          <a:lstStyle/>
          <a:p>
            <a:pPr marL="342900" marR="0" lvl="0" indent="-342900" algn="l" defTabSz="457200" rtl="0" eaLnBrk="1" fontAlgn="auto" latinLnBrk="0" hangingPunct="1">
              <a:lnSpc>
                <a:spcPct val="100000"/>
              </a:lnSpc>
              <a:spcBef>
                <a:spcPct val="20000"/>
              </a:spcBef>
              <a:spcAft>
                <a:spcPts val="0"/>
              </a:spcAft>
              <a:buClr>
                <a:schemeClr val="accent6"/>
              </a:buClr>
              <a:buSzTx/>
              <a:buFont typeface="Arial"/>
              <a:buChar char="•"/>
              <a:tabLst/>
              <a:defRPr/>
            </a:pPr>
            <a:r>
              <a:rPr kumimoji="0" lang="en-AU" sz="2800" b="0" i="0" u="none" strike="noStrike" kern="1200" cap="none" spc="0" normalizeH="0" baseline="0" noProof="0" dirty="0" smtClean="0">
                <a:ln>
                  <a:noFill/>
                </a:ln>
                <a:solidFill>
                  <a:schemeClr val="tx1">
                    <a:lumMod val="75000"/>
                    <a:lumOff val="25000"/>
                  </a:schemeClr>
                </a:solidFill>
                <a:effectLst/>
                <a:uLnTx/>
                <a:uFillTx/>
                <a:latin typeface="Century Gothic"/>
                <a:ea typeface="+mn-ea"/>
                <a:cs typeface="Century Gothic"/>
              </a:rPr>
              <a:t>Set priority &amp; duration</a:t>
            </a:r>
          </a:p>
          <a:p>
            <a:pPr marL="342900" marR="0" lvl="0" indent="-342900" algn="l" defTabSz="457200" rtl="0" eaLnBrk="1" fontAlgn="auto" latinLnBrk="0" hangingPunct="1">
              <a:lnSpc>
                <a:spcPct val="100000"/>
              </a:lnSpc>
              <a:spcBef>
                <a:spcPct val="20000"/>
              </a:spcBef>
              <a:spcAft>
                <a:spcPts val="0"/>
              </a:spcAft>
              <a:buClr>
                <a:schemeClr val="accent6"/>
              </a:buClr>
              <a:buSzTx/>
              <a:buFont typeface="Arial"/>
              <a:buChar char="•"/>
              <a:tabLst/>
              <a:defRPr/>
            </a:pPr>
            <a:r>
              <a:rPr kumimoji="0" lang="en-AU" sz="2800" b="0" i="0" u="none" strike="noStrike" kern="1200" cap="none" spc="0" normalizeH="0" baseline="0" noProof="0" dirty="0" smtClean="0">
                <a:ln>
                  <a:noFill/>
                </a:ln>
                <a:solidFill>
                  <a:schemeClr val="tx1">
                    <a:lumMod val="75000"/>
                    <a:lumOff val="25000"/>
                  </a:schemeClr>
                </a:solidFill>
                <a:effectLst/>
                <a:uLnTx/>
                <a:uFillTx/>
                <a:latin typeface="Century Gothic"/>
                <a:ea typeface="+mn-ea"/>
                <a:cs typeface="Century Gothic"/>
              </a:rPr>
              <a:t>Include instructions</a:t>
            </a:r>
          </a:p>
          <a:p>
            <a:pPr marL="342900" marR="0" lvl="0" indent="-342900" algn="l" defTabSz="457200" rtl="0" eaLnBrk="1" fontAlgn="auto" latinLnBrk="0" hangingPunct="1">
              <a:lnSpc>
                <a:spcPct val="100000"/>
              </a:lnSpc>
              <a:spcBef>
                <a:spcPct val="20000"/>
              </a:spcBef>
              <a:spcAft>
                <a:spcPts val="0"/>
              </a:spcAft>
              <a:buClr>
                <a:schemeClr val="accent6"/>
              </a:buClr>
              <a:buSzTx/>
              <a:buFont typeface="Arial"/>
              <a:buChar char="•"/>
              <a:tabLst/>
              <a:defRPr/>
            </a:pPr>
            <a:endParaRPr kumimoji="0" lang="en-US" sz="2800" b="0" i="0" u="none" strike="noStrike" kern="1200" cap="none" spc="0" normalizeH="0" baseline="0" noProof="0" dirty="0">
              <a:ln>
                <a:noFill/>
              </a:ln>
              <a:solidFill>
                <a:schemeClr val="tx1">
                  <a:lumMod val="75000"/>
                  <a:lumOff val="25000"/>
                </a:schemeClr>
              </a:solidFill>
              <a:effectLst/>
              <a:uLnTx/>
              <a:uFillTx/>
              <a:latin typeface="Century Gothic"/>
              <a:ea typeface="+mn-ea"/>
              <a:cs typeface="Century Gothic"/>
            </a:endParaRPr>
          </a:p>
        </p:txBody>
      </p:sp>
    </p:spTree>
    <p:extLst>
      <p:ext uri="{BB962C8B-B14F-4D97-AF65-F5344CB8AC3E}">
        <p14:creationId xmlns:p14="http://schemas.microsoft.com/office/powerpoint/2010/main" val="1219000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QAD BPM?</a:t>
            </a:r>
            <a:endParaRPr lang="en-US" dirty="0"/>
          </a:p>
        </p:txBody>
      </p:sp>
      <p:sp>
        <p:nvSpPr>
          <p:cNvPr id="3" name="Content Placeholder 2"/>
          <p:cNvSpPr>
            <a:spLocks noGrp="1"/>
          </p:cNvSpPr>
          <p:nvPr>
            <p:ph idx="1"/>
          </p:nvPr>
        </p:nvSpPr>
        <p:spPr/>
        <p:txBody>
          <a:bodyPr/>
          <a:lstStyle/>
          <a:p>
            <a:r>
              <a:rPr lang="en-US" dirty="0" smtClean="0"/>
              <a:t>Replace</a:t>
            </a:r>
            <a:r>
              <a:rPr lang="en-US" baseline="0" dirty="0" smtClean="0"/>
              <a:t> DS1</a:t>
            </a:r>
          </a:p>
          <a:p>
            <a:pPr lvl="1"/>
            <a:r>
              <a:rPr lang="en-US" baseline="0" dirty="0" smtClean="0"/>
              <a:t>Avoid DS1 upgrade &amp; ongoing maintenance</a:t>
            </a:r>
          </a:p>
          <a:p>
            <a:pPr lvl="1"/>
            <a:r>
              <a:rPr lang="en-US" baseline="0" dirty="0" smtClean="0"/>
              <a:t>Still need to know who’s got the ball</a:t>
            </a:r>
          </a:p>
          <a:p>
            <a:pPr lvl="1"/>
            <a:r>
              <a:rPr lang="en-US" dirty="0" smtClean="0"/>
              <a:t>With BPM we gain concurrency</a:t>
            </a:r>
            <a:endParaRPr lang="en-US" baseline="0" dirty="0" smtClean="0"/>
          </a:p>
          <a:p>
            <a:pPr lvl="1"/>
            <a:r>
              <a:rPr lang="en-US" baseline="0" dirty="0" smtClean="0"/>
              <a:t>QAD is single source of the truth</a:t>
            </a:r>
          </a:p>
          <a:p>
            <a:pPr lvl="1"/>
            <a:r>
              <a:rPr lang="en-US" dirty="0" smtClean="0"/>
              <a:t>Apply to other processes without (much) programming</a:t>
            </a:r>
            <a:endParaRPr lang="en-US" baseline="0" dirty="0" smtClean="0"/>
          </a:p>
          <a:p>
            <a:r>
              <a:rPr lang="en-US" baseline="0" dirty="0" smtClean="0"/>
              <a:t>Lean Culture</a:t>
            </a:r>
          </a:p>
          <a:p>
            <a:pPr lvl="1"/>
            <a:r>
              <a:rPr lang="en-US" baseline="0" dirty="0" smtClean="0"/>
              <a:t>Process is everything!</a:t>
            </a:r>
          </a:p>
          <a:p>
            <a:pPr lvl="1"/>
            <a:r>
              <a:rPr lang="en-US" baseline="0" dirty="0" smtClean="0"/>
              <a:t>Need metrics to support problem-solving</a:t>
            </a:r>
            <a:endParaRPr lang="en-US" dirty="0" smtClean="0"/>
          </a:p>
        </p:txBody>
      </p:sp>
      <p:sp>
        <p:nvSpPr>
          <p:cNvPr id="4" name="Slide Number Placeholder 3"/>
          <p:cNvSpPr>
            <a:spLocks noGrp="1"/>
          </p:cNvSpPr>
          <p:nvPr>
            <p:ph type="sldNum" sz="quarter" idx="12"/>
          </p:nvPr>
        </p:nvSpPr>
        <p:spPr/>
        <p:txBody>
          <a:bodyPr/>
          <a:lstStyle/>
          <a:p>
            <a:fld id="{25987487-40DE-452C-90CA-B5D888C845F6}" type="slidenum">
              <a:rPr lang="en-US" smtClean="0"/>
              <a:pPr/>
              <a:t>12</a:t>
            </a:fld>
            <a:endParaRPr lang="en-US"/>
          </a:p>
        </p:txBody>
      </p:sp>
    </p:spTree>
    <p:extLst>
      <p:ext uri="{BB962C8B-B14F-4D97-AF65-F5344CB8AC3E}">
        <p14:creationId xmlns:p14="http://schemas.microsoft.com/office/powerpoint/2010/main" val="389083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QAD BPM?</a:t>
            </a:r>
            <a:endParaRPr lang="en-US" dirty="0"/>
          </a:p>
        </p:txBody>
      </p:sp>
      <p:sp>
        <p:nvSpPr>
          <p:cNvPr id="4" name="Slide Number Placeholder 3"/>
          <p:cNvSpPr>
            <a:spLocks noGrp="1"/>
          </p:cNvSpPr>
          <p:nvPr>
            <p:ph type="sldNum" sz="quarter" idx="12"/>
          </p:nvPr>
        </p:nvSpPr>
        <p:spPr/>
        <p:txBody>
          <a:bodyPr/>
          <a:lstStyle/>
          <a:p>
            <a:fld id="{25987487-40DE-452C-90CA-B5D888C845F6}" type="slidenum">
              <a:rPr lang="en-US" smtClean="0"/>
              <a:pPr/>
              <a:t>13</a:t>
            </a:fld>
            <a:endParaRPr lang="en-US"/>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1371600"/>
            <a:ext cx="895350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rot="-2880000">
            <a:off x="152562" y="4667522"/>
            <a:ext cx="1563244" cy="4561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2880000">
            <a:off x="845072" y="4705099"/>
            <a:ext cx="1563244" cy="4561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2880000">
            <a:off x="1537580" y="4735054"/>
            <a:ext cx="1563244" cy="4561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880000">
            <a:off x="2425488" y="4667520"/>
            <a:ext cx="1563244" cy="4561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880000">
            <a:off x="2669521" y="4874082"/>
            <a:ext cx="2048360" cy="4561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xplosion 2 2"/>
          <p:cNvSpPr/>
          <p:nvPr/>
        </p:nvSpPr>
        <p:spPr>
          <a:xfrm>
            <a:off x="3505201" y="1295400"/>
            <a:ext cx="1371600" cy="1143000"/>
          </a:xfrm>
          <a:prstGeom prst="irregularSeal2">
            <a:avLst/>
          </a:prstGeom>
          <a:solidFill>
            <a:srgbClr val="FFFF00">
              <a:alpha val="3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08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Ralcorp BPM Timeline</a:t>
            </a:r>
            <a:endParaRPr lang="en-US" dirty="0"/>
          </a:p>
        </p:txBody>
      </p:sp>
      <p:sp>
        <p:nvSpPr>
          <p:cNvPr id="4" name="Slide Number Placeholder 3"/>
          <p:cNvSpPr>
            <a:spLocks noGrp="1"/>
          </p:cNvSpPr>
          <p:nvPr>
            <p:ph type="sldNum" sz="quarter" idx="12"/>
          </p:nvPr>
        </p:nvSpPr>
        <p:spPr/>
        <p:txBody>
          <a:bodyPr/>
          <a:lstStyle/>
          <a:p>
            <a:fld id="{25987487-40DE-452C-90CA-B5D888C845F6}" type="slidenum">
              <a:rPr lang="en-US" smtClean="0"/>
              <a:pPr/>
              <a:t>14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67186881"/>
              </p:ext>
            </p:extLst>
          </p:nvPr>
        </p:nvGraphicFramePr>
        <p:xfrm>
          <a:off x="533400" y="1447800"/>
          <a:ext cx="7848600" cy="4648200"/>
        </p:xfrm>
        <a:graphic>
          <a:graphicData uri="http://schemas.openxmlformats.org/drawingml/2006/table">
            <a:tbl>
              <a:tblPr firstRow="1" bandRow="1">
                <a:tableStyleId>{5C22544A-7EE6-4342-B048-85BDC9FD1C3A}</a:tableStyleId>
              </a:tblPr>
              <a:tblGrid>
                <a:gridCol w="1524000"/>
                <a:gridCol w="6324600"/>
              </a:tblGrid>
              <a:tr h="464820">
                <a:tc>
                  <a:txBody>
                    <a:bodyPr/>
                    <a:lstStyle/>
                    <a:p>
                      <a:r>
                        <a:rPr lang="en-US" sz="2400" dirty="0" smtClean="0"/>
                        <a:t>End Date</a:t>
                      </a:r>
                      <a:endParaRPr lang="en-US" sz="2400" dirty="0"/>
                    </a:p>
                  </a:txBody>
                  <a:tcPr/>
                </a:tc>
                <a:tc>
                  <a:txBody>
                    <a:bodyPr/>
                    <a:lstStyle/>
                    <a:p>
                      <a:r>
                        <a:rPr lang="en-US" sz="2400" dirty="0" smtClean="0"/>
                        <a:t>Activity</a:t>
                      </a:r>
                      <a:endParaRPr lang="en-US" sz="2400" dirty="0"/>
                    </a:p>
                  </a:txBody>
                  <a:tcPr/>
                </a:tc>
              </a:tr>
              <a:tr h="464820">
                <a:tc>
                  <a:txBody>
                    <a:bodyPr/>
                    <a:lstStyle/>
                    <a:p>
                      <a:r>
                        <a:rPr lang="en-US" sz="2400" dirty="0" smtClean="0"/>
                        <a:t>9/15/12</a:t>
                      </a:r>
                      <a:endParaRPr lang="en-US" sz="2400" dirty="0"/>
                    </a:p>
                  </a:txBody>
                  <a:tcPr/>
                </a:tc>
                <a:tc>
                  <a:txBody>
                    <a:bodyPr/>
                    <a:lstStyle/>
                    <a:p>
                      <a:r>
                        <a:rPr lang="en-US" sz="2400" dirty="0" smtClean="0"/>
                        <a:t>Early Adopter Agreement</a:t>
                      </a:r>
                      <a:endParaRPr lang="en-US" sz="2400" dirty="0"/>
                    </a:p>
                  </a:txBody>
                  <a:tcPr/>
                </a:tc>
              </a:tr>
              <a:tr h="464820">
                <a:tc>
                  <a:txBody>
                    <a:bodyPr/>
                    <a:lstStyle/>
                    <a:p>
                      <a:r>
                        <a:rPr lang="en-US" sz="2400" dirty="0" smtClean="0"/>
                        <a:t>10/1</a:t>
                      </a:r>
                      <a:endParaRPr lang="en-US" sz="2400" dirty="0"/>
                    </a:p>
                  </a:txBody>
                  <a:tcPr/>
                </a:tc>
                <a:tc>
                  <a:txBody>
                    <a:bodyPr/>
                    <a:lstStyle/>
                    <a:p>
                      <a:r>
                        <a:rPr lang="en-US" sz="2400" dirty="0" smtClean="0"/>
                        <a:t>Upgrade Progress, </a:t>
                      </a:r>
                      <a:r>
                        <a:rPr lang="en-US" sz="2400" dirty="0" err="1" smtClean="0"/>
                        <a:t>.Net</a:t>
                      </a:r>
                      <a:r>
                        <a:rPr lang="en-US" sz="2400" dirty="0" smtClean="0"/>
                        <a:t>, Java</a:t>
                      </a:r>
                      <a:endParaRPr lang="en-US" sz="2400" dirty="0"/>
                    </a:p>
                  </a:txBody>
                  <a:tcPr/>
                </a:tc>
              </a:tr>
              <a:tr h="464820">
                <a:tc>
                  <a:txBody>
                    <a:bodyPr/>
                    <a:lstStyle/>
                    <a:p>
                      <a:r>
                        <a:rPr lang="en-US" sz="2400" dirty="0" smtClean="0"/>
                        <a:t>10/31</a:t>
                      </a:r>
                      <a:endParaRPr lang="en-US" sz="2400" dirty="0"/>
                    </a:p>
                  </a:txBody>
                  <a:tcPr/>
                </a:tc>
                <a:tc>
                  <a:txBody>
                    <a:bodyPr/>
                    <a:lstStyle/>
                    <a:p>
                      <a:r>
                        <a:rPr lang="en-US" sz="2400" dirty="0" smtClean="0"/>
                        <a:t>Install </a:t>
                      </a:r>
                      <a:r>
                        <a:rPr lang="en-US" sz="2400" dirty="0" err="1" smtClean="0"/>
                        <a:t>QExtend</a:t>
                      </a:r>
                      <a:endParaRPr lang="en-US" sz="2400" dirty="0"/>
                    </a:p>
                  </a:txBody>
                  <a:tcPr/>
                </a:tc>
              </a:tr>
              <a:tr h="464820">
                <a:tc>
                  <a:txBody>
                    <a:bodyPr/>
                    <a:lstStyle/>
                    <a:p>
                      <a:r>
                        <a:rPr lang="en-US" sz="2400" dirty="0" smtClean="0"/>
                        <a:t>10/31</a:t>
                      </a:r>
                      <a:endParaRPr lang="en-US" sz="2400" dirty="0"/>
                    </a:p>
                  </a:txBody>
                  <a:tcPr/>
                </a:tc>
                <a:tc>
                  <a:txBody>
                    <a:bodyPr/>
                    <a:lstStyle/>
                    <a:p>
                      <a:r>
                        <a:rPr lang="en-US" sz="2400" dirty="0" smtClean="0"/>
                        <a:t>Complete Configured Screens</a:t>
                      </a:r>
                      <a:endParaRPr lang="en-US" sz="2400" dirty="0"/>
                    </a:p>
                  </a:txBody>
                  <a:tcPr/>
                </a:tc>
              </a:tr>
              <a:tr h="464820">
                <a:tc>
                  <a:txBody>
                    <a:bodyPr/>
                    <a:lstStyle/>
                    <a:p>
                      <a:r>
                        <a:rPr lang="en-US" sz="2400" dirty="0" smtClean="0"/>
                        <a:t>11/21</a:t>
                      </a:r>
                      <a:endParaRPr lang="en-US" sz="2400" dirty="0"/>
                    </a:p>
                  </a:txBody>
                  <a:tcPr/>
                </a:tc>
                <a:tc>
                  <a:txBody>
                    <a:bodyPr/>
                    <a:lstStyle/>
                    <a:p>
                      <a:r>
                        <a:rPr lang="en-US" sz="2400" dirty="0" smtClean="0"/>
                        <a:t>Complete BPM Workshop</a:t>
                      </a:r>
                      <a:endParaRPr lang="en-US" sz="2400" dirty="0"/>
                    </a:p>
                  </a:txBody>
                  <a:tcPr/>
                </a:tc>
              </a:tr>
              <a:tr h="464820">
                <a:tc>
                  <a:txBody>
                    <a:bodyPr/>
                    <a:lstStyle/>
                    <a:p>
                      <a:r>
                        <a:rPr lang="en-US" sz="2400" dirty="0" smtClean="0"/>
                        <a:t>Dec/Jan</a:t>
                      </a:r>
                      <a:endParaRPr lang="en-US" sz="2400" dirty="0"/>
                    </a:p>
                  </a:txBody>
                  <a:tcPr/>
                </a:tc>
                <a:tc>
                  <a:txBody>
                    <a:bodyPr/>
                    <a:lstStyle/>
                    <a:p>
                      <a:r>
                        <a:rPr lang="en-US" sz="2400" dirty="0" smtClean="0"/>
                        <a:t>(Mostly) Hiatus</a:t>
                      </a:r>
                      <a:endParaRPr lang="en-US" sz="2400" dirty="0"/>
                    </a:p>
                  </a:txBody>
                  <a:tcPr/>
                </a:tc>
              </a:tr>
              <a:tr h="464820">
                <a:tc>
                  <a:txBody>
                    <a:bodyPr/>
                    <a:lstStyle/>
                    <a:p>
                      <a:r>
                        <a:rPr lang="en-US" sz="2400" dirty="0" smtClean="0"/>
                        <a:t>Feb</a:t>
                      </a:r>
                      <a:endParaRPr lang="en-US" sz="2400" dirty="0"/>
                    </a:p>
                  </a:txBody>
                  <a:tcPr/>
                </a:tc>
                <a:tc>
                  <a:txBody>
                    <a:bodyPr/>
                    <a:lstStyle/>
                    <a:p>
                      <a:r>
                        <a:rPr lang="en-US" sz="2400" dirty="0" smtClean="0"/>
                        <a:t>Practice Installs, Documentation, Training</a:t>
                      </a:r>
                      <a:endParaRPr lang="en-US" sz="2400" dirty="0"/>
                    </a:p>
                  </a:txBody>
                  <a:tcPr/>
                </a:tc>
              </a:tr>
              <a:tr h="464820">
                <a:tc>
                  <a:txBody>
                    <a:bodyPr/>
                    <a:lstStyle/>
                    <a:p>
                      <a:r>
                        <a:rPr lang="en-US" sz="2400" dirty="0" smtClean="0"/>
                        <a:t>3/11</a:t>
                      </a:r>
                      <a:endParaRPr lang="en-US" sz="2400" dirty="0"/>
                    </a:p>
                  </a:txBody>
                  <a:tcPr/>
                </a:tc>
                <a:tc>
                  <a:txBody>
                    <a:bodyPr/>
                    <a:lstStyle/>
                    <a:p>
                      <a:r>
                        <a:rPr lang="en-US" sz="2400" dirty="0" smtClean="0"/>
                        <a:t>Go-Live – ISB Finished Goods</a:t>
                      </a:r>
                      <a:endParaRPr lang="en-US" sz="2400" dirty="0"/>
                    </a:p>
                  </a:txBody>
                  <a:tcPr/>
                </a:tc>
              </a:tr>
              <a:tr h="464820">
                <a:tc>
                  <a:txBody>
                    <a:bodyPr/>
                    <a:lstStyle/>
                    <a:p>
                      <a:r>
                        <a:rPr lang="en-US" sz="2400" dirty="0" smtClean="0"/>
                        <a:t>TBD</a:t>
                      </a:r>
                      <a:endParaRPr lang="en-US" sz="2400" dirty="0"/>
                    </a:p>
                  </a:txBody>
                  <a:tcPr/>
                </a:tc>
                <a:tc>
                  <a:txBody>
                    <a:bodyPr/>
                    <a:lstStyle/>
                    <a:p>
                      <a:r>
                        <a:rPr lang="en-US" sz="2400" dirty="0" smtClean="0"/>
                        <a:t>Go-Lives – All Finished Goods, Raw, WIP</a:t>
                      </a:r>
                      <a:endParaRPr lang="en-US" sz="2400" dirty="0"/>
                    </a:p>
                  </a:txBody>
                  <a:tcPr/>
                </a:tc>
              </a:tr>
            </a:tbl>
          </a:graphicData>
        </a:graphic>
      </p:graphicFrame>
    </p:spTree>
    <p:extLst>
      <p:ext uri="{BB962C8B-B14F-4D97-AF65-F5344CB8AC3E}">
        <p14:creationId xmlns:p14="http://schemas.microsoft.com/office/powerpoint/2010/main" val="598797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Maintenance Under BPM</a:t>
            </a:r>
            <a:endParaRPr lang="en-US" dirty="0"/>
          </a:p>
        </p:txBody>
      </p:sp>
      <p:sp>
        <p:nvSpPr>
          <p:cNvPr id="4" name="Slide Number Placeholder 3"/>
          <p:cNvSpPr>
            <a:spLocks noGrp="1"/>
          </p:cNvSpPr>
          <p:nvPr>
            <p:ph type="sldNum" sz="quarter" idx="12"/>
          </p:nvPr>
        </p:nvSpPr>
        <p:spPr/>
        <p:txBody>
          <a:bodyPr/>
          <a:lstStyle/>
          <a:p>
            <a:fld id="{25987487-40DE-452C-90CA-B5D888C845F6}" type="slidenum">
              <a:rPr lang="en-US" smtClean="0"/>
              <a:pPr/>
              <a:t>15</a:t>
            </a:fld>
            <a:endParaRPr lang="en-US"/>
          </a:p>
        </p:txBody>
      </p:sp>
      <p:pic>
        <p:nvPicPr>
          <p:cNvPr id="5" name="Content Placeholder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38203" y="1295400"/>
            <a:ext cx="8305800" cy="5181600"/>
          </a:xfrm>
          <a:prstGeom prst="rect">
            <a:avLst/>
          </a:prstGeom>
          <a:noFill/>
          <a:ln>
            <a:noFill/>
          </a:ln>
        </p:spPr>
      </p:pic>
      <p:sp>
        <p:nvSpPr>
          <p:cNvPr id="6" name="Oval 5"/>
          <p:cNvSpPr/>
          <p:nvPr/>
        </p:nvSpPr>
        <p:spPr>
          <a:xfrm>
            <a:off x="1371600" y="5105400"/>
            <a:ext cx="1295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472852" y="5828256"/>
            <a:ext cx="1295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37470" y="3048000"/>
            <a:ext cx="1295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45801" y="3390900"/>
            <a:ext cx="402399" cy="171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172200" y="2705100"/>
            <a:ext cx="1066800"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50482" y="2705100"/>
            <a:ext cx="1066800"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239000" y="3448050"/>
            <a:ext cx="1066800"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172200" y="1295400"/>
            <a:ext cx="16002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135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Maintenance Under BPM</a:t>
            </a:r>
            <a:endParaRPr lang="en-US" dirty="0"/>
          </a:p>
        </p:txBody>
      </p:sp>
      <p:sp>
        <p:nvSpPr>
          <p:cNvPr id="4" name="Slide Number Placeholder 3"/>
          <p:cNvSpPr>
            <a:spLocks noGrp="1"/>
          </p:cNvSpPr>
          <p:nvPr>
            <p:ph type="sldNum" sz="quarter" idx="12"/>
          </p:nvPr>
        </p:nvSpPr>
        <p:spPr/>
        <p:txBody>
          <a:bodyPr/>
          <a:lstStyle/>
          <a:p>
            <a:fld id="{25987487-40DE-452C-90CA-B5D888C845F6}" type="slidenum">
              <a:rPr lang="en-US" smtClean="0"/>
              <a:pPr/>
              <a:t>16</a:t>
            </a:fld>
            <a:endParaRPr lang="en-US"/>
          </a:p>
        </p:txBody>
      </p:sp>
      <p:pic>
        <p:nvPicPr>
          <p:cNvPr id="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295400"/>
            <a:ext cx="8377477" cy="5181600"/>
          </a:xfrm>
        </p:spPr>
      </p:pic>
      <p:sp>
        <p:nvSpPr>
          <p:cNvPr id="5" name="Oval 4"/>
          <p:cNvSpPr/>
          <p:nvPr/>
        </p:nvSpPr>
        <p:spPr>
          <a:xfrm>
            <a:off x="609600" y="1371600"/>
            <a:ext cx="1066800"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76400" y="1405003"/>
            <a:ext cx="1066800"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43200" y="1405003"/>
            <a:ext cx="1066800"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53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Maintenance Under BPM</a:t>
            </a:r>
            <a:endParaRPr lang="en-US" dirty="0"/>
          </a:p>
        </p:txBody>
      </p:sp>
      <p:sp>
        <p:nvSpPr>
          <p:cNvPr id="4" name="Slide Number Placeholder 3"/>
          <p:cNvSpPr>
            <a:spLocks noGrp="1"/>
          </p:cNvSpPr>
          <p:nvPr>
            <p:ph type="sldNum" sz="quarter" idx="12"/>
          </p:nvPr>
        </p:nvSpPr>
        <p:spPr/>
        <p:txBody>
          <a:bodyPr/>
          <a:lstStyle/>
          <a:p>
            <a:fld id="{25987487-40DE-452C-90CA-B5D888C845F6}" type="slidenum">
              <a:rPr lang="en-US" smtClean="0"/>
              <a:pPr/>
              <a:t>17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 y="1828800"/>
            <a:ext cx="871537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83504" y="3200400"/>
            <a:ext cx="1550096"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26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Benefits</a:t>
            </a:r>
            <a:endParaRPr lang="en-US" dirty="0"/>
          </a:p>
        </p:txBody>
      </p:sp>
      <p:sp>
        <p:nvSpPr>
          <p:cNvPr id="3" name="Content Placeholder 2"/>
          <p:cNvSpPr>
            <a:spLocks noGrp="1"/>
          </p:cNvSpPr>
          <p:nvPr>
            <p:ph idx="1"/>
          </p:nvPr>
        </p:nvSpPr>
        <p:spPr/>
        <p:txBody>
          <a:bodyPr/>
          <a:lstStyle/>
          <a:p>
            <a:r>
              <a:rPr lang="en-US" dirty="0" smtClean="0"/>
              <a:t>Now</a:t>
            </a:r>
          </a:p>
          <a:p>
            <a:pPr lvl="1"/>
            <a:r>
              <a:rPr lang="en-US" dirty="0" smtClean="0"/>
              <a:t>Process owners know “who’s got the ball”</a:t>
            </a:r>
          </a:p>
          <a:p>
            <a:pPr lvl="1"/>
            <a:r>
              <a:rPr lang="en-US" dirty="0" smtClean="0"/>
              <a:t>Data mining to support problem-solving</a:t>
            </a:r>
          </a:p>
          <a:p>
            <a:pPr lvl="1"/>
            <a:r>
              <a:rPr lang="en-US" dirty="0" smtClean="0"/>
              <a:t>Process participant work list</a:t>
            </a:r>
          </a:p>
          <a:p>
            <a:pPr lvl="1"/>
            <a:r>
              <a:rPr lang="en-US" dirty="0" smtClean="0"/>
              <a:t>Retire the DS1 system!</a:t>
            </a:r>
          </a:p>
          <a:p>
            <a:pPr lvl="1"/>
            <a:r>
              <a:rPr lang="en-US" dirty="0" smtClean="0"/>
              <a:t>In summary, faster to market!</a:t>
            </a:r>
          </a:p>
          <a:p>
            <a:pPr lvl="0"/>
            <a:r>
              <a:rPr lang="en-US" dirty="0" smtClean="0"/>
              <a:t>Future</a:t>
            </a:r>
          </a:p>
          <a:p>
            <a:pPr lvl="1"/>
            <a:r>
              <a:rPr lang="en-US" dirty="0" smtClean="0"/>
              <a:t>“Heat Maps”</a:t>
            </a:r>
          </a:p>
          <a:p>
            <a:pPr lvl="1"/>
            <a:r>
              <a:rPr lang="en-US" dirty="0" smtClean="0"/>
              <a:t>User-friendly metrics</a:t>
            </a:r>
          </a:p>
          <a:p>
            <a:pPr lvl="1"/>
            <a:endParaRPr lang="en-US" dirty="0" smtClean="0"/>
          </a:p>
        </p:txBody>
      </p:sp>
      <p:sp>
        <p:nvSpPr>
          <p:cNvPr id="4" name="Slide Number Placeholder 3"/>
          <p:cNvSpPr>
            <a:spLocks noGrp="1"/>
          </p:cNvSpPr>
          <p:nvPr>
            <p:ph type="sldNum" sz="quarter" idx="12"/>
          </p:nvPr>
        </p:nvSpPr>
        <p:spPr/>
        <p:txBody>
          <a:bodyPr/>
          <a:lstStyle/>
          <a:p>
            <a:fld id="{25987487-40DE-452C-90CA-B5D888C845F6}" type="slidenum">
              <a:rPr lang="en-US" smtClean="0"/>
              <a:pPr/>
              <a:t>18</a:t>
            </a:fld>
            <a:endParaRPr lang="en-US"/>
          </a:p>
        </p:txBody>
      </p:sp>
    </p:spTree>
    <p:extLst>
      <p:ext uri="{BB962C8B-B14F-4D97-AF65-F5344CB8AC3E}">
        <p14:creationId xmlns:p14="http://schemas.microsoft.com/office/powerpoint/2010/main" val="22071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err="1" smtClean="0"/>
              <a:t>QExtend</a:t>
            </a:r>
            <a:r>
              <a:rPr lang="en-US" dirty="0" smtClean="0"/>
              <a:t> expertise needed</a:t>
            </a:r>
          </a:p>
          <a:p>
            <a:r>
              <a:rPr lang="en-US" dirty="0" smtClean="0"/>
              <a:t>Java programming</a:t>
            </a:r>
          </a:p>
          <a:p>
            <a:r>
              <a:rPr lang="en-US" dirty="0" smtClean="0"/>
              <a:t>Training</a:t>
            </a:r>
          </a:p>
          <a:p>
            <a:r>
              <a:rPr lang="en-US" dirty="0" smtClean="0"/>
              <a:t>Metrics</a:t>
            </a:r>
          </a:p>
          <a:p>
            <a:r>
              <a:rPr lang="en-US" dirty="0" smtClean="0"/>
              <a:t>Standard work, prototype,  and continually improve</a:t>
            </a:r>
          </a:p>
        </p:txBody>
      </p:sp>
      <p:sp>
        <p:nvSpPr>
          <p:cNvPr id="4" name="Slide Number Placeholder 3"/>
          <p:cNvSpPr>
            <a:spLocks noGrp="1"/>
          </p:cNvSpPr>
          <p:nvPr>
            <p:ph type="sldNum" sz="quarter" idx="12"/>
          </p:nvPr>
        </p:nvSpPr>
        <p:spPr/>
        <p:txBody>
          <a:bodyPr/>
          <a:lstStyle/>
          <a:p>
            <a:fld id="{25987487-40DE-452C-90CA-B5D888C845F6}" type="slidenum">
              <a:rPr lang="en-US" smtClean="0"/>
              <a:pPr/>
              <a:t>19</a:t>
            </a:fld>
            <a:endParaRPr lang="en-US"/>
          </a:p>
        </p:txBody>
      </p:sp>
    </p:spTree>
    <p:extLst>
      <p:ext uri="{BB962C8B-B14F-4D97-AF65-F5344CB8AC3E}">
        <p14:creationId xmlns:p14="http://schemas.microsoft.com/office/powerpoint/2010/main" val="6789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Ralcorp</a:t>
            </a:r>
            <a:r>
              <a:rPr lang="en-US" baseline="0" dirty="0" smtClean="0"/>
              <a:t> Frozen</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A Leader in Privat</a:t>
            </a:r>
            <a:r>
              <a:rPr lang="en-US" baseline="0" dirty="0" smtClean="0"/>
              <a:t>e Brand Frozen</a:t>
            </a:r>
            <a:r>
              <a:rPr lang="en-US" dirty="0" smtClean="0"/>
              <a:t> Bakery Products</a:t>
            </a:r>
            <a:endParaRPr lang="en-US" baseline="0" dirty="0" smtClean="0"/>
          </a:p>
          <a:p>
            <a:r>
              <a:rPr lang="en-US" baseline="0" dirty="0" smtClean="0"/>
              <a:t>Channels</a:t>
            </a:r>
          </a:p>
          <a:p>
            <a:pPr lvl="1"/>
            <a:r>
              <a:rPr lang="en-US" dirty="0" smtClean="0"/>
              <a:t>Food Service</a:t>
            </a:r>
          </a:p>
          <a:p>
            <a:pPr lvl="1"/>
            <a:r>
              <a:rPr lang="en-US" dirty="0" smtClean="0"/>
              <a:t>Retail</a:t>
            </a:r>
          </a:p>
          <a:p>
            <a:pPr lvl="1"/>
            <a:r>
              <a:rPr lang="en-US" dirty="0" smtClean="0"/>
              <a:t>In-Store</a:t>
            </a:r>
            <a:r>
              <a:rPr lang="en-US" baseline="0" dirty="0" smtClean="0"/>
              <a:t> Bakery</a:t>
            </a:r>
          </a:p>
          <a:p>
            <a:r>
              <a:rPr lang="en-US" dirty="0" smtClean="0"/>
              <a:t>Products</a:t>
            </a:r>
          </a:p>
          <a:p>
            <a:pPr lvl="1"/>
            <a:r>
              <a:rPr lang="en-US" dirty="0" smtClean="0"/>
              <a:t>Cookies (#1)</a:t>
            </a:r>
          </a:p>
          <a:p>
            <a:pPr lvl="1"/>
            <a:r>
              <a:rPr lang="en-US" dirty="0" smtClean="0"/>
              <a:t>Pancake / Waffle (#1)</a:t>
            </a:r>
          </a:p>
          <a:p>
            <a:pPr lvl="1"/>
            <a:r>
              <a:rPr lang="en-US" dirty="0" smtClean="0"/>
              <a:t>Refrigerated Dough (#1)</a:t>
            </a:r>
          </a:p>
          <a:p>
            <a:pPr lvl="1"/>
            <a:r>
              <a:rPr lang="en-US" dirty="0" smtClean="0"/>
              <a:t>Bread / Biscuits</a:t>
            </a:r>
          </a:p>
        </p:txBody>
      </p:sp>
      <p:sp>
        <p:nvSpPr>
          <p:cNvPr id="4" name="Slide Number Placeholder 3"/>
          <p:cNvSpPr>
            <a:spLocks noGrp="1"/>
          </p:cNvSpPr>
          <p:nvPr>
            <p:ph type="sldNum" sz="quarter" idx="12"/>
          </p:nvPr>
        </p:nvSpPr>
        <p:spPr/>
        <p:txBody>
          <a:bodyPr/>
          <a:lstStyle/>
          <a:p>
            <a:fld id="{25987487-40DE-452C-90CA-B5D888C845F6}" type="slidenum">
              <a:rPr lang="en-US" smtClean="0"/>
              <a:pPr/>
              <a:t>2</a:t>
            </a:fld>
            <a:endParaRPr lang="en-US"/>
          </a:p>
        </p:txBody>
      </p:sp>
      <p:pic>
        <p:nvPicPr>
          <p:cNvPr id="1028" name="Picture 4" descr="http://www.sysco.com/structural-images/log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403953"/>
            <a:ext cx="1499014"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S Foo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429000"/>
            <a:ext cx="1371600" cy="12096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afeway:Ingredients for Lif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3125" y="5257800"/>
            <a:ext cx="21145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roger log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0087" y="3662168"/>
            <a:ext cx="1344820" cy="107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17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25987487-40DE-452C-90CA-B5D888C845F6}" type="slidenum">
              <a:rPr lang="en-US" smtClean="0"/>
              <a:pPr/>
              <a:t>20</a:t>
            </a:fld>
            <a:endParaRPr lang="en-US"/>
          </a:p>
        </p:txBody>
      </p:sp>
    </p:spTree>
    <p:extLst>
      <p:ext uri="{BB962C8B-B14F-4D97-AF65-F5344CB8AC3E}">
        <p14:creationId xmlns:p14="http://schemas.microsoft.com/office/powerpoint/2010/main" val="1426192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Ralcorp Frozen QAD Environment</a:t>
            </a:r>
            <a:endParaRPr lang="en-US" dirty="0"/>
          </a:p>
        </p:txBody>
      </p:sp>
      <p:sp>
        <p:nvSpPr>
          <p:cNvPr id="4" name="Slide Number Placeholder 3"/>
          <p:cNvSpPr>
            <a:spLocks noGrp="1"/>
          </p:cNvSpPr>
          <p:nvPr>
            <p:ph type="sldNum" sz="quarter" idx="12"/>
          </p:nvPr>
        </p:nvSpPr>
        <p:spPr/>
        <p:txBody>
          <a:bodyPr/>
          <a:lstStyle/>
          <a:p>
            <a:fld id="{25987487-40DE-452C-90CA-B5D888C845F6}" type="slidenum">
              <a:rPr lang="en-US" smtClean="0"/>
              <a:pPr/>
              <a:t>3</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37991"/>
            <a:ext cx="858246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rot="-2220000">
            <a:off x="1902282" y="2227108"/>
            <a:ext cx="3429000" cy="14172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90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Workflow Experience</a:t>
            </a:r>
            <a:endParaRPr lang="en-US" dirty="0"/>
          </a:p>
        </p:txBody>
      </p:sp>
      <p:sp>
        <p:nvSpPr>
          <p:cNvPr id="3" name="Content Placeholder 2"/>
          <p:cNvSpPr>
            <a:spLocks noGrp="1"/>
          </p:cNvSpPr>
          <p:nvPr>
            <p:ph idx="1"/>
          </p:nvPr>
        </p:nvSpPr>
        <p:spPr>
          <a:xfrm>
            <a:off x="457200" y="1600201"/>
            <a:ext cx="8229600" cy="1600200"/>
          </a:xfrm>
        </p:spPr>
        <p:txBody>
          <a:bodyPr/>
          <a:lstStyle/>
          <a:p>
            <a:r>
              <a:rPr lang="en-US" dirty="0" smtClean="0"/>
              <a:t>Trouble with master data</a:t>
            </a:r>
          </a:p>
          <a:p>
            <a:r>
              <a:rPr lang="en-US" dirty="0" smtClean="0"/>
              <a:t>How to “herd the cats?”</a:t>
            </a:r>
          </a:p>
          <a:p>
            <a:r>
              <a:rPr lang="en-US" dirty="0" smtClean="0"/>
              <a:t>Enter Data Source One (DS1)</a:t>
            </a:r>
          </a:p>
        </p:txBody>
      </p:sp>
      <p:sp>
        <p:nvSpPr>
          <p:cNvPr id="4" name="Slide Number Placeholder 3"/>
          <p:cNvSpPr>
            <a:spLocks noGrp="1"/>
          </p:cNvSpPr>
          <p:nvPr>
            <p:ph type="sldNum" sz="quarter" idx="12"/>
          </p:nvPr>
        </p:nvSpPr>
        <p:spPr/>
        <p:txBody>
          <a:bodyPr/>
          <a:lstStyle/>
          <a:p>
            <a:fld id="{25987487-40DE-452C-90CA-B5D888C845F6}" type="slidenum">
              <a:rPr lang="en-US" smtClean="0"/>
              <a:pPr/>
              <a:t>4</a:t>
            </a:fld>
            <a:endParaRPr lang="en-US"/>
          </a:p>
        </p:txBody>
      </p:sp>
    </p:spTree>
    <p:extLst>
      <p:ext uri="{BB962C8B-B14F-4D97-AF65-F5344CB8AC3E}">
        <p14:creationId xmlns:p14="http://schemas.microsoft.com/office/powerpoint/2010/main" val="317728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Workflow Experience</a:t>
            </a:r>
            <a:endParaRPr lang="en-US" dirty="0"/>
          </a:p>
        </p:txBody>
      </p:sp>
      <p:sp>
        <p:nvSpPr>
          <p:cNvPr id="4" name="Slide Number Placeholder 3"/>
          <p:cNvSpPr>
            <a:spLocks noGrp="1"/>
          </p:cNvSpPr>
          <p:nvPr>
            <p:ph type="sldNum" sz="quarter" idx="12"/>
          </p:nvPr>
        </p:nvSpPr>
        <p:spPr/>
        <p:txBody>
          <a:bodyPr/>
          <a:lstStyle/>
          <a:p>
            <a:fld id="{25987487-40DE-452C-90CA-B5D888C845F6}" type="slidenum">
              <a:rPr lang="en-US" smtClean="0"/>
              <a:pPr/>
              <a:t>5</a:t>
            </a:fld>
            <a:endParaRPr lang="en-US"/>
          </a:p>
        </p:txBody>
      </p:sp>
      <p:pic>
        <p:nvPicPr>
          <p:cNvPr id="5" name="Content Placeholder 4"/>
          <p:cNvPicPr>
            <a:picLocks noGrp="1"/>
          </p:cNvPicPr>
          <p:nvPr>
            <p:ph idx="1"/>
          </p:nvPr>
        </p:nvPicPr>
        <p:blipFill>
          <a:blip r:embed="rId3"/>
          <a:stretch>
            <a:fillRect/>
          </a:stretch>
        </p:blipFill>
        <p:spPr>
          <a:xfrm>
            <a:off x="1219200" y="1371600"/>
            <a:ext cx="7010400" cy="5410200"/>
          </a:xfrm>
          <a:prstGeom prst="rect">
            <a:avLst/>
          </a:prstGeom>
        </p:spPr>
      </p:pic>
      <p:sp>
        <p:nvSpPr>
          <p:cNvPr id="6" name="Oval 5"/>
          <p:cNvSpPr/>
          <p:nvPr/>
        </p:nvSpPr>
        <p:spPr>
          <a:xfrm>
            <a:off x="1339763" y="2362200"/>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04578" y="2362200"/>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14800" y="2388818"/>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34208" y="2388818"/>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858000" y="2363766"/>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65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6</a:t>
            </a:fld>
            <a:endParaRPr lang="en-US" dirty="0"/>
          </a:p>
        </p:txBody>
      </p:sp>
      <p:sp>
        <p:nvSpPr>
          <p:cNvPr id="4" name="Title 3"/>
          <p:cNvSpPr>
            <a:spLocks noGrp="1"/>
          </p:cNvSpPr>
          <p:nvPr>
            <p:ph type="title"/>
          </p:nvPr>
        </p:nvSpPr>
        <p:spPr/>
        <p:txBody>
          <a:bodyPr>
            <a:normAutofit fontScale="90000"/>
          </a:bodyPr>
          <a:lstStyle/>
          <a:p>
            <a:r>
              <a:rPr lang="en-AU" dirty="0" smtClean="0"/>
              <a:t>Maps to Navigation</a:t>
            </a:r>
            <a:endParaRPr lang="en-US" dirty="0"/>
          </a:p>
        </p:txBody>
      </p:sp>
      <p:sp>
        <p:nvSpPr>
          <p:cNvPr id="5" name="Text Placeholder 4"/>
          <p:cNvSpPr>
            <a:spLocks noGrp="1"/>
          </p:cNvSpPr>
          <p:nvPr>
            <p:ph type="body" sz="quarter" idx="11"/>
          </p:nvPr>
        </p:nvSpPr>
        <p:spPr>
          <a:xfrm>
            <a:off x="457200" y="179388"/>
            <a:ext cx="8229600" cy="428625"/>
          </a:xfrm>
        </p:spPr>
        <p:txBody>
          <a:bodyPr/>
          <a:lstStyle/>
          <a:p>
            <a:r>
              <a:rPr lang="en-AU" dirty="0" smtClean="0"/>
              <a:t>QAD Business Process Management (BPM)</a:t>
            </a:r>
            <a:endParaRPr lang="en-US" dirty="0"/>
          </a:p>
        </p:txBody>
      </p:sp>
      <p:sp>
        <p:nvSpPr>
          <p:cNvPr id="6" name="Curved Up Arrow 5"/>
          <p:cNvSpPr/>
          <p:nvPr/>
        </p:nvSpPr>
        <p:spPr>
          <a:xfrm rot="19392433">
            <a:off x="2685947" y="5488731"/>
            <a:ext cx="841347" cy="343089"/>
          </a:xfrm>
          <a:prstGeom prst="curvedUp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 name="Picture 2" descr="C:\Users\rpd\Downloads\big-road-atlas-usa-2012.jpg"/>
          <p:cNvPicPr>
            <a:picLocks noChangeAspect="1" noChangeArrowheads="1"/>
          </p:cNvPicPr>
          <p:nvPr/>
        </p:nvPicPr>
        <p:blipFill>
          <a:blip r:embed="rId3" cstate="print"/>
          <a:srcRect/>
          <a:stretch>
            <a:fillRect/>
          </a:stretch>
        </p:blipFill>
        <p:spPr bwMode="auto">
          <a:xfrm>
            <a:off x="381000" y="2971800"/>
            <a:ext cx="2286000" cy="3240000"/>
          </a:xfrm>
          <a:prstGeom prst="rect">
            <a:avLst/>
          </a:prstGeom>
          <a:noFill/>
        </p:spPr>
      </p:pic>
      <p:pic>
        <p:nvPicPr>
          <p:cNvPr id="8" name="Picture 3" descr="C:\Users\rpd\Downloads\google-maps.jpg"/>
          <p:cNvPicPr>
            <a:picLocks noChangeAspect="1" noChangeArrowheads="1"/>
          </p:cNvPicPr>
          <p:nvPr/>
        </p:nvPicPr>
        <p:blipFill>
          <a:blip r:embed="rId4" cstate="print"/>
          <a:srcRect/>
          <a:stretch>
            <a:fillRect/>
          </a:stretch>
        </p:blipFill>
        <p:spPr bwMode="auto">
          <a:xfrm>
            <a:off x="2361412" y="2336542"/>
            <a:ext cx="4421176" cy="2973216"/>
          </a:xfrm>
          <a:prstGeom prst="rect">
            <a:avLst/>
          </a:prstGeom>
          <a:noFill/>
          <a:ln>
            <a:solidFill>
              <a:schemeClr val="accent1"/>
            </a:solidFill>
          </a:ln>
        </p:spPr>
      </p:pic>
      <p:pic>
        <p:nvPicPr>
          <p:cNvPr id="9" name="Picture 8" descr="IMG_0310.JPG"/>
          <p:cNvPicPr>
            <a:picLocks noChangeAspect="1"/>
          </p:cNvPicPr>
          <p:nvPr/>
        </p:nvPicPr>
        <p:blipFill>
          <a:blip r:embed="rId5" cstate="print"/>
          <a:stretch>
            <a:fillRect/>
          </a:stretch>
        </p:blipFill>
        <p:spPr>
          <a:xfrm>
            <a:off x="5943600" y="1308550"/>
            <a:ext cx="2743038" cy="1784351"/>
          </a:xfrm>
          <a:prstGeom prst="rect">
            <a:avLst/>
          </a:prstGeom>
          <a:ln w="12700">
            <a:solidFill>
              <a:schemeClr val="accent1"/>
            </a:solidFill>
          </a:ln>
        </p:spPr>
      </p:pic>
      <p:sp>
        <p:nvSpPr>
          <p:cNvPr id="10" name="Curved Up Arrow 9"/>
          <p:cNvSpPr/>
          <p:nvPr/>
        </p:nvSpPr>
        <p:spPr>
          <a:xfrm rot="19392433">
            <a:off x="6818326" y="3273084"/>
            <a:ext cx="841347" cy="401795"/>
          </a:xfrm>
          <a:prstGeom prst="curvedUp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3278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7</a:t>
            </a:fld>
            <a:endParaRPr lang="en-US" dirty="0"/>
          </a:p>
        </p:txBody>
      </p:sp>
      <p:sp>
        <p:nvSpPr>
          <p:cNvPr id="4" name="Title 3"/>
          <p:cNvSpPr>
            <a:spLocks noGrp="1"/>
          </p:cNvSpPr>
          <p:nvPr>
            <p:ph type="title"/>
          </p:nvPr>
        </p:nvSpPr>
        <p:spPr/>
        <p:txBody>
          <a:bodyPr>
            <a:normAutofit fontScale="90000"/>
          </a:bodyPr>
          <a:lstStyle/>
          <a:p>
            <a:r>
              <a:rPr lang="en-AU" dirty="0" smtClean="0"/>
              <a:t>Menu Driven Systems</a:t>
            </a:r>
            <a:endParaRPr lang="en-US" dirty="0"/>
          </a:p>
        </p:txBody>
      </p:sp>
      <p:sp>
        <p:nvSpPr>
          <p:cNvPr id="5" name="Text Placeholder 4"/>
          <p:cNvSpPr>
            <a:spLocks noGrp="1"/>
          </p:cNvSpPr>
          <p:nvPr>
            <p:ph type="body" sz="quarter" idx="11"/>
          </p:nvPr>
        </p:nvSpPr>
        <p:spPr/>
        <p:txBody>
          <a:bodyPr/>
          <a:lstStyle/>
          <a:p>
            <a:r>
              <a:rPr lang="en-AU" dirty="0" smtClean="0"/>
              <a:t>QAD Business Process Management (BPM)</a:t>
            </a:r>
            <a:endParaRPr lang="en-US" dirty="0"/>
          </a:p>
        </p:txBody>
      </p:sp>
      <p:pic>
        <p:nvPicPr>
          <p:cNvPr id="6" name="Content Placeholder 5" descr="TraditionalProcess.JPG"/>
          <p:cNvPicPr>
            <a:picLocks noGrp="1" noChangeAspect="1"/>
          </p:cNvPicPr>
          <p:nvPr>
            <p:ph idx="1"/>
          </p:nvPr>
        </p:nvPicPr>
        <p:blipFill>
          <a:blip r:embed="rId3" cstate="print"/>
          <a:stretch>
            <a:fillRect/>
          </a:stretch>
        </p:blipFill>
        <p:spPr>
          <a:xfrm>
            <a:off x="457200" y="1449190"/>
            <a:ext cx="3969272" cy="4654135"/>
          </a:xfrm>
          <a:ln>
            <a:solidFill>
              <a:schemeClr val="accent1"/>
            </a:solidFill>
          </a:ln>
        </p:spPr>
      </p:pic>
      <p:sp>
        <p:nvSpPr>
          <p:cNvPr id="7" name="Content Placeholder 2"/>
          <p:cNvSpPr txBox="1">
            <a:spLocks/>
          </p:cNvSpPr>
          <p:nvPr/>
        </p:nvSpPr>
        <p:spPr>
          <a:xfrm>
            <a:off x="4538750" y="1316182"/>
            <a:ext cx="4148050" cy="4999951"/>
          </a:xfrm>
          <a:prstGeom prst="rect">
            <a:avLst/>
          </a:prstGeom>
        </p:spPr>
        <p:txBody>
          <a:bodyPr vert="horz" lIns="91440" tIns="45720" rIns="91440" bIns="45720" rtlCol="0">
            <a:normAutofit/>
          </a:bodyPr>
          <a:lstStyle/>
          <a:p>
            <a:pPr marL="228600" indent="-228600" algn="l">
              <a:spcBef>
                <a:spcPct val="20000"/>
              </a:spcBef>
              <a:buClr>
                <a:schemeClr val="accent6"/>
              </a:buClr>
              <a:buFont typeface="Arial"/>
              <a:buChar char="•"/>
            </a:pPr>
            <a:r>
              <a:rPr kumimoji="0" lang="en-AU" sz="2800" b="0" i="0" u="none" strike="noStrike" kern="1200" cap="none" spc="0" normalizeH="0" baseline="0" noProof="0" dirty="0" smtClean="0">
                <a:ln>
                  <a:noFill/>
                </a:ln>
                <a:solidFill>
                  <a:schemeClr val="tx1">
                    <a:lumMod val="75000"/>
                    <a:lumOff val="25000"/>
                  </a:schemeClr>
                </a:solidFill>
                <a:effectLst/>
                <a:uLnTx/>
                <a:uFillTx/>
                <a:latin typeface="Century Gothic"/>
                <a:ea typeface="+mn-ea"/>
                <a:cs typeface="Century Gothic"/>
              </a:rPr>
              <a:t>Processes hidden</a:t>
            </a:r>
          </a:p>
          <a:p>
            <a:pPr marL="228600" indent="-228600" algn="l">
              <a:spcBef>
                <a:spcPct val="20000"/>
              </a:spcBef>
              <a:buClr>
                <a:schemeClr val="accent6"/>
              </a:buClr>
              <a:buFont typeface="Arial"/>
              <a:buChar char="•"/>
            </a:pPr>
            <a:r>
              <a:rPr lang="en-AU" sz="2800" noProof="0" dirty="0" smtClean="0">
                <a:solidFill>
                  <a:schemeClr val="tx1">
                    <a:lumMod val="75000"/>
                    <a:lumOff val="25000"/>
                  </a:schemeClr>
                </a:solidFill>
                <a:latin typeface="Century Gothic"/>
                <a:cs typeface="Century Gothic"/>
              </a:rPr>
              <a:t>No active monitoring</a:t>
            </a:r>
          </a:p>
          <a:p>
            <a:pPr marL="228600" indent="-228600" algn="l">
              <a:spcBef>
                <a:spcPct val="20000"/>
              </a:spcBef>
              <a:buClr>
                <a:schemeClr val="accent6"/>
              </a:buClr>
              <a:buFont typeface="Arial"/>
              <a:buChar char="•"/>
            </a:pPr>
            <a:r>
              <a:rPr lang="en-AU" sz="2800" noProof="0" dirty="0" smtClean="0">
                <a:solidFill>
                  <a:schemeClr val="tx1">
                    <a:lumMod val="75000"/>
                    <a:lumOff val="25000"/>
                  </a:schemeClr>
                </a:solidFill>
                <a:latin typeface="Century Gothic"/>
                <a:cs typeface="Century Gothic"/>
              </a:rPr>
              <a:t>Difficult to manage</a:t>
            </a:r>
          </a:p>
          <a:p>
            <a:pPr marL="228600" indent="-228600" algn="l">
              <a:spcBef>
                <a:spcPct val="20000"/>
              </a:spcBef>
              <a:buClr>
                <a:schemeClr val="accent6"/>
              </a:buClr>
              <a:buFont typeface="Arial"/>
              <a:buChar char="•"/>
            </a:pPr>
            <a:r>
              <a:rPr kumimoji="0" lang="en-AU" sz="2800" b="0" i="0" u="none" strike="noStrike" kern="1200" cap="none" spc="0" normalizeH="0" baseline="0" dirty="0" smtClean="0">
                <a:ln>
                  <a:noFill/>
                </a:ln>
                <a:solidFill>
                  <a:schemeClr val="tx1">
                    <a:lumMod val="75000"/>
                    <a:lumOff val="25000"/>
                  </a:schemeClr>
                </a:solidFill>
                <a:effectLst/>
                <a:uLnTx/>
                <a:uFillTx/>
                <a:latin typeface="Century Gothic"/>
                <a:ea typeface="+mn-ea"/>
                <a:cs typeface="Century Gothic"/>
              </a:rPr>
              <a:t>No</a:t>
            </a:r>
            <a:r>
              <a:rPr kumimoji="0" lang="en-AU" sz="2800" b="0" i="0" u="none" strike="noStrike" kern="1200" cap="none" spc="0" normalizeH="0" dirty="0" smtClean="0">
                <a:ln>
                  <a:noFill/>
                </a:ln>
                <a:solidFill>
                  <a:schemeClr val="tx1">
                    <a:lumMod val="75000"/>
                    <a:lumOff val="25000"/>
                  </a:schemeClr>
                </a:solidFill>
                <a:effectLst/>
                <a:uLnTx/>
                <a:uFillTx/>
                <a:latin typeface="Century Gothic"/>
                <a:ea typeface="+mn-ea"/>
                <a:cs typeface="Century Gothic"/>
              </a:rPr>
              <a:t> task ownership</a:t>
            </a:r>
          </a:p>
          <a:p>
            <a:pPr marL="228600" indent="-228600" algn="l">
              <a:spcBef>
                <a:spcPct val="20000"/>
              </a:spcBef>
              <a:buClr>
                <a:schemeClr val="accent6"/>
              </a:buClr>
              <a:buFont typeface="Arial"/>
              <a:buChar char="•"/>
            </a:pPr>
            <a:r>
              <a:rPr kumimoji="0" lang="en-AU" sz="2800" b="0" i="0" u="none" strike="noStrike" kern="1200" cap="none" spc="0" normalizeH="0" baseline="0" noProof="0" dirty="0" smtClean="0">
                <a:ln>
                  <a:noFill/>
                </a:ln>
                <a:solidFill>
                  <a:schemeClr val="tx1">
                    <a:lumMod val="75000"/>
                    <a:lumOff val="25000"/>
                  </a:schemeClr>
                </a:solidFill>
                <a:effectLst/>
                <a:uLnTx/>
                <a:uFillTx/>
                <a:latin typeface="Century Gothic"/>
                <a:ea typeface="+mn-ea"/>
                <a:cs typeface="Century Gothic"/>
              </a:rPr>
              <a:t>Difficult to adapt</a:t>
            </a:r>
          </a:p>
          <a:p>
            <a:pPr marL="228600" indent="-228600" algn="l">
              <a:spcBef>
                <a:spcPct val="20000"/>
              </a:spcBef>
              <a:buClr>
                <a:schemeClr val="accent6"/>
              </a:buClr>
              <a:buFont typeface="Arial"/>
              <a:buChar char="•"/>
            </a:pPr>
            <a:r>
              <a:rPr kumimoji="0" lang="en-AU" sz="2800" b="0" i="0" u="none" strike="noStrike" kern="1200" cap="none" spc="0" normalizeH="0" baseline="0" noProof="0" dirty="0" smtClean="0">
                <a:ln>
                  <a:noFill/>
                </a:ln>
                <a:solidFill>
                  <a:schemeClr val="tx1">
                    <a:lumMod val="75000"/>
                    <a:lumOff val="25000"/>
                  </a:schemeClr>
                </a:solidFill>
                <a:effectLst/>
                <a:uLnTx/>
                <a:uFillTx/>
                <a:latin typeface="Century Gothic"/>
                <a:ea typeface="+mn-ea"/>
                <a:cs typeface="Century Gothic"/>
              </a:rPr>
              <a:t>Unaware</a:t>
            </a:r>
            <a:r>
              <a:rPr kumimoji="0" lang="en-AU" sz="2800" b="0" i="0" u="none" strike="noStrike" kern="1200" cap="none" spc="0" normalizeH="0" noProof="0" dirty="0" smtClean="0">
                <a:ln>
                  <a:noFill/>
                </a:ln>
                <a:solidFill>
                  <a:schemeClr val="tx1">
                    <a:lumMod val="75000"/>
                    <a:lumOff val="25000"/>
                  </a:schemeClr>
                </a:solidFill>
                <a:effectLst/>
                <a:uLnTx/>
                <a:uFillTx/>
                <a:latin typeface="Century Gothic"/>
                <a:ea typeface="+mn-ea"/>
                <a:cs typeface="Century Gothic"/>
              </a:rPr>
              <a:t> of status</a:t>
            </a:r>
            <a:endParaRPr kumimoji="0" lang="en-AU" sz="2800" b="0" i="0" u="none" strike="noStrike" kern="1200" cap="none" spc="0" normalizeH="0" baseline="0" noProof="0" dirty="0" smtClean="0">
              <a:ln>
                <a:noFill/>
              </a:ln>
              <a:solidFill>
                <a:schemeClr val="tx1">
                  <a:lumMod val="75000"/>
                  <a:lumOff val="25000"/>
                </a:schemeClr>
              </a:solidFill>
              <a:effectLst/>
              <a:uLnTx/>
              <a:uFillTx/>
              <a:latin typeface="Century Gothic"/>
              <a:ea typeface="+mn-ea"/>
              <a:cs typeface="Century Gothic"/>
            </a:endParaRPr>
          </a:p>
        </p:txBody>
      </p:sp>
    </p:spTree>
    <p:extLst>
      <p:ext uri="{BB962C8B-B14F-4D97-AF65-F5344CB8AC3E}">
        <p14:creationId xmlns:p14="http://schemas.microsoft.com/office/powerpoint/2010/main" val="4064998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8</a:t>
            </a:fld>
            <a:endParaRPr lang="en-US" dirty="0"/>
          </a:p>
        </p:txBody>
      </p:sp>
      <p:sp>
        <p:nvSpPr>
          <p:cNvPr id="4" name="Title 3"/>
          <p:cNvSpPr>
            <a:spLocks noGrp="1"/>
          </p:cNvSpPr>
          <p:nvPr>
            <p:ph type="title"/>
          </p:nvPr>
        </p:nvSpPr>
        <p:spPr/>
        <p:txBody>
          <a:bodyPr>
            <a:normAutofit fontScale="90000"/>
          </a:bodyPr>
          <a:lstStyle/>
          <a:p>
            <a:r>
              <a:rPr lang="en-AU" dirty="0" smtClean="0"/>
              <a:t>Process Driven Systems</a:t>
            </a:r>
            <a:endParaRPr lang="en-US" dirty="0"/>
          </a:p>
        </p:txBody>
      </p:sp>
      <p:sp>
        <p:nvSpPr>
          <p:cNvPr id="5" name="Text Placeholder 4"/>
          <p:cNvSpPr>
            <a:spLocks noGrp="1"/>
          </p:cNvSpPr>
          <p:nvPr>
            <p:ph type="body" sz="quarter" idx="11"/>
          </p:nvPr>
        </p:nvSpPr>
        <p:spPr/>
        <p:txBody>
          <a:bodyPr/>
          <a:lstStyle/>
          <a:p>
            <a:r>
              <a:rPr lang="en-AU" dirty="0" smtClean="0"/>
              <a:t>QAD Business Process Management (BPM)</a:t>
            </a:r>
            <a:endParaRPr lang="en-US" dirty="0"/>
          </a:p>
        </p:txBody>
      </p:sp>
      <p:sp>
        <p:nvSpPr>
          <p:cNvPr id="8" name="Content Placeholder 15"/>
          <p:cNvSpPr>
            <a:spLocks noGrp="1"/>
          </p:cNvSpPr>
          <p:nvPr>
            <p:ph sz="half" idx="4294967295"/>
          </p:nvPr>
        </p:nvSpPr>
        <p:spPr>
          <a:xfrm>
            <a:off x="4431324" y="1312864"/>
            <a:ext cx="4520062" cy="5003270"/>
          </a:xfrm>
          <a:prstGeom prst="rect">
            <a:avLst/>
          </a:prstGeom>
        </p:spPr>
        <p:txBody>
          <a:bodyPr>
            <a:normAutofit/>
          </a:bodyPr>
          <a:lstStyle/>
          <a:p>
            <a:pPr marL="228600" indent="-228600"/>
            <a:r>
              <a:rPr lang="en-AU" dirty="0" smtClean="0"/>
              <a:t>Visualize your processes</a:t>
            </a:r>
          </a:p>
          <a:p>
            <a:pPr marL="228600" indent="-228600"/>
            <a:r>
              <a:rPr lang="en-AU" dirty="0" smtClean="0"/>
              <a:t>Control &amp; automate</a:t>
            </a:r>
          </a:p>
          <a:p>
            <a:pPr marL="228600" indent="-228600"/>
            <a:r>
              <a:rPr lang="en-AU" dirty="0" smtClean="0"/>
              <a:t>Collect metrics</a:t>
            </a:r>
          </a:p>
          <a:p>
            <a:pPr marL="228600" indent="-228600"/>
            <a:r>
              <a:rPr lang="en-AU" dirty="0" smtClean="0"/>
              <a:t>Improve process agility</a:t>
            </a:r>
          </a:p>
          <a:p>
            <a:pPr marL="228600" indent="-228600"/>
            <a:r>
              <a:rPr lang="en-AU" dirty="0" smtClean="0"/>
              <a:t>Facilitate optimization</a:t>
            </a:r>
          </a:p>
        </p:txBody>
      </p:sp>
      <p:cxnSp>
        <p:nvCxnSpPr>
          <p:cNvPr id="9" name="Elbow Connector 8"/>
          <p:cNvCxnSpPr>
            <a:stCxn id="12" idx="0"/>
            <a:endCxn id="13" idx="2"/>
          </p:cNvCxnSpPr>
          <p:nvPr/>
        </p:nvCxnSpPr>
        <p:spPr>
          <a:xfrm rot="16200000" flipV="1">
            <a:off x="2197647" y="4209299"/>
            <a:ext cx="341399" cy="1"/>
          </a:xfrm>
          <a:prstGeom prst="bentConnector3">
            <a:avLst>
              <a:gd name="adj1" fmla="val 50000"/>
            </a:avLst>
          </a:prstGeom>
          <a:ln w="28575">
            <a:solidFill>
              <a:schemeClr val="tx1">
                <a:lumMod val="75000"/>
                <a:lumOff val="2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10" name="Group 43"/>
          <p:cNvGrpSpPr/>
          <p:nvPr/>
        </p:nvGrpSpPr>
        <p:grpSpPr>
          <a:xfrm>
            <a:off x="670413" y="4379999"/>
            <a:ext cx="3332774" cy="1182601"/>
            <a:chOff x="670413" y="4738599"/>
            <a:chExt cx="3332774" cy="1182601"/>
          </a:xfrm>
        </p:grpSpPr>
        <p:pic>
          <p:nvPicPr>
            <p:cNvPr id="11" name="Picture 2" descr="C:\Users\rpd\Desktop\TraditionalProcess.JPG"/>
            <p:cNvPicPr>
              <a:picLocks noChangeAspect="1" noChangeArrowheads="1"/>
            </p:cNvPicPr>
            <p:nvPr/>
          </p:nvPicPr>
          <p:blipFill>
            <a:blip r:embed="rId3" cstate="print"/>
            <a:srcRect/>
            <a:stretch>
              <a:fillRect/>
            </a:stretch>
          </p:blipFill>
          <p:spPr bwMode="auto">
            <a:xfrm>
              <a:off x="670413" y="4876127"/>
              <a:ext cx="3332774" cy="1045073"/>
            </a:xfrm>
            <a:prstGeom prst="rect">
              <a:avLst/>
            </a:prstGeom>
            <a:noFill/>
            <a:ln>
              <a:solidFill>
                <a:schemeClr val="accent1"/>
              </a:solidFill>
            </a:ln>
          </p:spPr>
        </p:pic>
        <p:sp>
          <p:nvSpPr>
            <p:cNvPr id="12" name="TextBox 11"/>
            <p:cNvSpPr txBox="1"/>
            <p:nvPr/>
          </p:nvSpPr>
          <p:spPr>
            <a:xfrm>
              <a:off x="1485031" y="4738599"/>
              <a:ext cx="1766629" cy="253916"/>
            </a:xfrm>
            <a:prstGeom prst="rect">
              <a:avLst/>
            </a:prstGeom>
            <a:solidFill>
              <a:schemeClr val="accent1"/>
            </a:solidFill>
          </p:spPr>
          <p:txBody>
            <a:bodyPr wrap="square" rtlCol="0">
              <a:spAutoFit/>
            </a:bodyPr>
            <a:lstStyle/>
            <a:p>
              <a:r>
                <a:rPr lang="en-AU" sz="1050" b="1" dirty="0" smtClean="0">
                  <a:solidFill>
                    <a:schemeClr val="bg2"/>
                  </a:solidFill>
                </a:rPr>
                <a:t>Traditional Application</a:t>
              </a:r>
              <a:endParaRPr lang="en-US" sz="1050" b="1" dirty="0">
                <a:solidFill>
                  <a:schemeClr val="bg2"/>
                </a:solidFill>
              </a:endParaRPr>
            </a:p>
          </p:txBody>
        </p:sp>
      </p:grpSp>
      <p:pic>
        <p:nvPicPr>
          <p:cNvPr id="13" name="Picture 2"/>
          <p:cNvPicPr>
            <a:picLocks noChangeAspect="1" noChangeArrowheads="1"/>
          </p:cNvPicPr>
          <p:nvPr/>
        </p:nvPicPr>
        <p:blipFill>
          <a:blip r:embed="rId4" cstate="print"/>
          <a:srcRect/>
          <a:stretch>
            <a:fillRect/>
          </a:stretch>
        </p:blipFill>
        <p:spPr bwMode="auto">
          <a:xfrm>
            <a:off x="381000" y="1524000"/>
            <a:ext cx="3974690" cy="2514600"/>
          </a:xfrm>
          <a:prstGeom prst="rect">
            <a:avLst/>
          </a:prstGeom>
          <a:noFill/>
          <a:ln w="9525">
            <a:solidFill>
              <a:schemeClr val="accent1"/>
            </a:solidFill>
            <a:miter lim="800000"/>
            <a:headEnd/>
            <a:tailEnd/>
          </a:ln>
        </p:spPr>
      </p:pic>
      <p:sp>
        <p:nvSpPr>
          <p:cNvPr id="14" name="TextBox 13"/>
          <p:cNvSpPr txBox="1"/>
          <p:nvPr/>
        </p:nvSpPr>
        <p:spPr>
          <a:xfrm>
            <a:off x="1734197" y="1371600"/>
            <a:ext cx="1268296" cy="246221"/>
          </a:xfrm>
          <a:prstGeom prst="rect">
            <a:avLst/>
          </a:prstGeom>
          <a:solidFill>
            <a:schemeClr val="accent1"/>
          </a:solidFill>
        </p:spPr>
        <p:txBody>
          <a:bodyPr wrap="none" rtlCol="0">
            <a:spAutoFit/>
          </a:bodyPr>
          <a:lstStyle/>
          <a:p>
            <a:r>
              <a:rPr lang="en-AU" sz="1000" b="1" dirty="0" smtClean="0">
                <a:solidFill>
                  <a:schemeClr val="bg2"/>
                </a:solidFill>
              </a:rPr>
              <a:t>BPMS Application</a:t>
            </a:r>
            <a:endParaRPr lang="en-US" sz="1000" b="1" dirty="0">
              <a:solidFill>
                <a:schemeClr val="bg2"/>
              </a:solidFill>
            </a:endParaRPr>
          </a:p>
        </p:txBody>
      </p:sp>
      <p:pic>
        <p:nvPicPr>
          <p:cNvPr id="15" name="Picture 2" descr="https://encrypted-tbn1.google.com/images?q=tbn:ANd9GcSiIaV0LEMHWmqKC96FzorJOVTZnyVeaDFQ8eXspLRfhIiYSTzPLQ"/>
          <p:cNvPicPr>
            <a:picLocks noChangeAspect="1" noChangeArrowheads="1"/>
          </p:cNvPicPr>
          <p:nvPr/>
        </p:nvPicPr>
        <p:blipFill>
          <a:blip r:embed="rId5" cstate="print"/>
          <a:srcRect/>
          <a:stretch>
            <a:fillRect/>
          </a:stretch>
        </p:blipFill>
        <p:spPr bwMode="auto">
          <a:xfrm>
            <a:off x="5715000" y="4191000"/>
            <a:ext cx="1943100" cy="1943101"/>
          </a:xfrm>
          <a:prstGeom prst="rect">
            <a:avLst/>
          </a:prstGeom>
          <a:noFill/>
        </p:spPr>
      </p:pic>
    </p:spTree>
    <p:extLst>
      <p:ext uri="{BB962C8B-B14F-4D97-AF65-F5344CB8AC3E}">
        <p14:creationId xmlns:p14="http://schemas.microsoft.com/office/powerpoint/2010/main" val="1214421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9</a:t>
            </a:fld>
            <a:endParaRPr lang="en-US" dirty="0"/>
          </a:p>
        </p:txBody>
      </p:sp>
      <p:sp>
        <p:nvSpPr>
          <p:cNvPr id="4" name="Title 3"/>
          <p:cNvSpPr>
            <a:spLocks noGrp="1"/>
          </p:cNvSpPr>
          <p:nvPr>
            <p:ph type="title"/>
          </p:nvPr>
        </p:nvSpPr>
        <p:spPr/>
        <p:txBody>
          <a:bodyPr>
            <a:normAutofit fontScale="90000"/>
          </a:bodyPr>
          <a:lstStyle/>
          <a:p>
            <a:r>
              <a:rPr lang="en-AU" dirty="0" smtClean="0"/>
              <a:t>Select Menus to Explicit Processes</a:t>
            </a:r>
            <a:endParaRPr lang="en-US" dirty="0"/>
          </a:p>
        </p:txBody>
      </p:sp>
      <p:sp>
        <p:nvSpPr>
          <p:cNvPr id="5" name="Text Placeholder 4"/>
          <p:cNvSpPr>
            <a:spLocks noGrp="1"/>
          </p:cNvSpPr>
          <p:nvPr>
            <p:ph type="body" sz="quarter" idx="11"/>
          </p:nvPr>
        </p:nvSpPr>
        <p:spPr/>
        <p:txBody>
          <a:bodyPr/>
          <a:lstStyle/>
          <a:p>
            <a:r>
              <a:rPr lang="en-AU" dirty="0" smtClean="0"/>
              <a:t>QAD Business Process Management (</a:t>
            </a:r>
            <a:r>
              <a:rPr lang="en-AU" smtClean="0"/>
              <a:t>BPM)</a:t>
            </a:r>
            <a:endParaRPr lang="en-US" dirty="0"/>
          </a:p>
        </p:txBody>
      </p:sp>
      <p:pic>
        <p:nvPicPr>
          <p:cNvPr id="6" name="Picture 2" descr="C:\Users\rpd\Desktop\Item Menu.JPG"/>
          <p:cNvPicPr>
            <a:picLocks noChangeAspect="1" noChangeArrowheads="1"/>
          </p:cNvPicPr>
          <p:nvPr/>
        </p:nvPicPr>
        <p:blipFill>
          <a:blip r:embed="rId3" cstate="print"/>
          <a:srcRect/>
          <a:stretch>
            <a:fillRect/>
          </a:stretch>
        </p:blipFill>
        <p:spPr bwMode="auto">
          <a:xfrm>
            <a:off x="304800" y="2524125"/>
            <a:ext cx="2209800" cy="3648076"/>
          </a:xfrm>
          <a:prstGeom prst="rect">
            <a:avLst/>
          </a:prstGeom>
          <a:noFill/>
          <a:ln>
            <a:solidFill>
              <a:schemeClr val="accent1"/>
            </a:solidFill>
          </a:ln>
        </p:spPr>
      </p:pic>
      <p:pic>
        <p:nvPicPr>
          <p:cNvPr id="7" name="Picture 4"/>
          <p:cNvPicPr>
            <a:picLocks noChangeAspect="1" noChangeArrowheads="1"/>
          </p:cNvPicPr>
          <p:nvPr/>
        </p:nvPicPr>
        <p:blipFill>
          <a:blip r:embed="rId4" cstate="print"/>
          <a:srcRect/>
          <a:stretch>
            <a:fillRect/>
          </a:stretch>
        </p:blipFill>
        <p:spPr bwMode="auto">
          <a:xfrm>
            <a:off x="2105584" y="2107406"/>
            <a:ext cx="4932833" cy="3290888"/>
          </a:xfrm>
          <a:prstGeom prst="rect">
            <a:avLst/>
          </a:prstGeom>
          <a:noFill/>
          <a:ln w="9525">
            <a:solidFill>
              <a:schemeClr val="accent1"/>
            </a:solidFill>
            <a:miter lim="800000"/>
            <a:headEnd/>
            <a:tailEnd/>
          </a:ln>
        </p:spPr>
      </p:pic>
      <p:sp>
        <p:nvSpPr>
          <p:cNvPr id="8" name="Curved Up Arrow 7"/>
          <p:cNvSpPr/>
          <p:nvPr/>
        </p:nvSpPr>
        <p:spPr>
          <a:xfrm rot="19392433">
            <a:off x="2533547" y="5570830"/>
            <a:ext cx="841347" cy="343089"/>
          </a:xfrm>
          <a:prstGeom prst="curvedUp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Curved Up Arrow 8"/>
          <p:cNvSpPr/>
          <p:nvPr/>
        </p:nvSpPr>
        <p:spPr>
          <a:xfrm rot="19392433">
            <a:off x="7064506" y="4258780"/>
            <a:ext cx="841347" cy="343089"/>
          </a:xfrm>
          <a:prstGeom prst="curvedUp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 name="Picture 6"/>
          <p:cNvPicPr>
            <a:picLocks noChangeAspect="1" noChangeArrowheads="1"/>
          </p:cNvPicPr>
          <p:nvPr/>
        </p:nvPicPr>
        <p:blipFill>
          <a:blip r:embed="rId5" cstate="print"/>
          <a:srcRect/>
          <a:stretch>
            <a:fillRect/>
          </a:stretch>
        </p:blipFill>
        <p:spPr bwMode="auto">
          <a:xfrm>
            <a:off x="3105150" y="1457325"/>
            <a:ext cx="5800388" cy="2600325"/>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93506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2686</TotalTime>
  <Words>4051</Words>
  <Application>Microsoft Office PowerPoint</Application>
  <PresentationFormat>On-screen Show (4:3)</PresentationFormat>
  <Paragraphs>325</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Who is Ralcorp Frozen?</vt:lpstr>
      <vt:lpstr>Ralcorp Frozen QAD Environment</vt:lpstr>
      <vt:lpstr>Previous Workflow Experience</vt:lpstr>
      <vt:lpstr>Previous Workflow Experience</vt:lpstr>
      <vt:lpstr>Maps to Navigation</vt:lpstr>
      <vt:lpstr>Menu Driven Systems</vt:lpstr>
      <vt:lpstr>Process Driven Systems</vt:lpstr>
      <vt:lpstr>Select Menus to Explicit Processes</vt:lpstr>
      <vt:lpstr>What is Business Process Management ?</vt:lpstr>
      <vt:lpstr>Visualization—Process Modelling</vt:lpstr>
      <vt:lpstr>Why QAD BPM?</vt:lpstr>
      <vt:lpstr>Why QAD BPM?</vt:lpstr>
      <vt:lpstr>Ralcorp BPM Timeline</vt:lpstr>
      <vt:lpstr>Item Maintenance Under BPM</vt:lpstr>
      <vt:lpstr>Item Maintenance Under BPM</vt:lpstr>
      <vt:lpstr>Item Maintenance Under BPM</vt:lpstr>
      <vt:lpstr>Anticipated Benefits</vt:lpstr>
      <vt:lpstr>Lessons Learned</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RFBP</dc:creator>
  <cp:lastModifiedBy>Chuck Macke</cp:lastModifiedBy>
  <cp:revision>184</cp:revision>
  <cp:lastPrinted>2013-02-21T22:34:01Z</cp:lastPrinted>
  <dcterms:created xsi:type="dcterms:W3CDTF">2011-04-07T14:15:08Z</dcterms:created>
  <dcterms:modified xsi:type="dcterms:W3CDTF">2013-03-04T17:47:42Z</dcterms:modified>
</cp:coreProperties>
</file>