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259" r:id="rId3"/>
    <p:sldId id="257" r:id="rId4"/>
    <p:sldId id="320" r:id="rId5"/>
    <p:sldId id="332" r:id="rId6"/>
    <p:sldId id="351" r:id="rId7"/>
    <p:sldId id="352" r:id="rId8"/>
    <p:sldId id="353" r:id="rId9"/>
    <p:sldId id="354" r:id="rId10"/>
    <p:sldId id="355" r:id="rId11"/>
    <p:sldId id="356" r:id="rId12"/>
    <p:sldId id="357" r:id="rId13"/>
    <p:sldId id="342" r:id="rId14"/>
    <p:sldId id="343" r:id="rId15"/>
    <p:sldId id="281" r:id="rId16"/>
    <p:sldId id="333" r:id="rId17"/>
    <p:sldId id="336" r:id="rId18"/>
    <p:sldId id="341" r:id="rId19"/>
    <p:sldId id="340" r:id="rId20"/>
    <p:sldId id="335" r:id="rId21"/>
    <p:sldId id="282" r:id="rId22"/>
    <p:sldId id="358" r:id="rId23"/>
    <p:sldId id="359" r:id="rId24"/>
    <p:sldId id="369" r:id="rId25"/>
    <p:sldId id="370" r:id="rId26"/>
    <p:sldId id="363" r:id="rId27"/>
    <p:sldId id="364" r:id="rId28"/>
    <p:sldId id="368" r:id="rId29"/>
    <p:sldId id="365" r:id="rId30"/>
    <p:sldId id="366" r:id="rId31"/>
    <p:sldId id="367" r:id="rId32"/>
    <p:sldId id="316" r:id="rId33"/>
    <p:sldId id="324" r:id="rId34"/>
    <p:sldId id="25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F4F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2" autoAdjust="0"/>
    <p:restoredTop sz="89529" autoAdjust="0"/>
  </p:normalViewPr>
  <p:slideViewPr>
    <p:cSldViewPr snapToGrid="0" snapToObjects="1">
      <p:cViewPr>
        <p:scale>
          <a:sx n="70" d="100"/>
          <a:sy n="70" d="100"/>
        </p:scale>
        <p:origin x="-946" y="-58"/>
      </p:cViewPr>
      <p:guideLst>
        <p:guide orient="horz" pos="827"/>
        <p:guide pos="361"/>
      </p:guideLst>
    </p:cSldViewPr>
  </p:slideViewPr>
  <p:notesTextViewPr>
    <p:cViewPr>
      <p:scale>
        <a:sx n="100" d="100"/>
        <a:sy n="100" d="100"/>
      </p:scale>
      <p:origin x="0" y="0"/>
    </p:cViewPr>
  </p:notesTextViewPr>
  <p:sorterViewPr>
    <p:cViewPr>
      <p:scale>
        <a:sx n="66" d="100"/>
        <a:sy n="66" d="100"/>
      </p:scale>
      <p:origin x="0" y="1248"/>
    </p:cViewPr>
  </p:sorterViewPr>
  <p:notesViewPr>
    <p:cSldViewPr snapToGrid="0" snapToObjects="1">
      <p:cViewPr varScale="1">
        <p:scale>
          <a:sx n="52" d="100"/>
          <a:sy n="52" d="100"/>
        </p:scale>
        <p:origin x="-2294"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8665D8-C10E-9C46-8783-A12B3CD6100C}" type="datetimeFigureOut">
              <a:rPr lang="en-US" smtClean="0"/>
              <a:pPr/>
              <a:t>9/15/2013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FA14F0-1295-094D-9000-E461C7564EC6}" type="slidenum">
              <a:rPr lang="en-US" smtClean="0"/>
              <a:pPr/>
              <a:t>‹#›</a:t>
            </a:fld>
            <a:endParaRPr lang="en-US"/>
          </a:p>
        </p:txBody>
      </p:sp>
    </p:spTree>
    <p:extLst>
      <p:ext uri="{BB962C8B-B14F-4D97-AF65-F5344CB8AC3E}">
        <p14:creationId xmlns:p14="http://schemas.microsoft.com/office/powerpoint/2010/main" xmlns="" val="139094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BC101-12CB-45ED-A75F-B426B780A662}" type="datetimeFigureOut">
              <a:rPr lang="en-US" smtClean="0"/>
              <a:pPr/>
              <a:t>9/15/2013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5F40EC-4A45-4BA0-88E8-AEAD7F90807E}" type="slidenum">
              <a:rPr lang="en-US" smtClean="0"/>
              <a:pPr/>
              <a:t>‹#›</a:t>
            </a:fld>
            <a:endParaRPr lang="en-US"/>
          </a:p>
        </p:txBody>
      </p:sp>
    </p:spTree>
    <p:extLst>
      <p:ext uri="{BB962C8B-B14F-4D97-AF65-F5344CB8AC3E}">
        <p14:creationId xmlns:p14="http://schemas.microsoft.com/office/powerpoint/2010/main" xmlns="" val="19260324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55F40EC-4A45-4BA0-88E8-AEAD7F90807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0DFA9E2A-5FAC-44DB-814B-198AD070E04B}" type="slidenum">
              <a:rPr lang="en-US" smtClean="0">
                <a:ea typeface="MS PGothic"/>
                <a:cs typeface="MS PGothic"/>
              </a:rPr>
              <a:pPr/>
              <a:t>27</a:t>
            </a:fld>
            <a:endParaRPr lang="en-US" dirty="0" smtClean="0">
              <a:ea typeface="MS PGothic"/>
              <a:cs typeface="MS PGothic"/>
            </a:endParaRPr>
          </a:p>
        </p:txBody>
      </p:sp>
      <p:sp>
        <p:nvSpPr>
          <p:cNvPr id="41986"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lIns="91435" tIns="45718" rIns="91435" bIns="45718" numCol="1" anchor="t" anchorCtr="0" compatLnSpc="1">
            <a:prstTxWarp prst="textNoShape">
              <a:avLst/>
            </a:prstTxWarp>
          </a:bodyPr>
          <a:lstStyle/>
          <a:p>
            <a:pPr eaLnBrk="1" hangingPunct="1">
              <a:spcBef>
                <a:spcPct val="0"/>
              </a:spcBef>
            </a:pPr>
            <a:endParaRPr lang="en-US" sz="1000" dirty="0" smtClean="0">
              <a:ea typeface="MS 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0DFA9E2A-5FAC-44DB-814B-198AD070E04B}" type="slidenum">
              <a:rPr lang="en-US" smtClean="0">
                <a:ea typeface="MS PGothic"/>
                <a:cs typeface="MS PGothic"/>
              </a:rPr>
              <a:pPr/>
              <a:t>28</a:t>
            </a:fld>
            <a:endParaRPr lang="en-US" dirty="0" smtClean="0">
              <a:ea typeface="MS PGothic"/>
              <a:cs typeface="MS PGothic"/>
            </a:endParaRPr>
          </a:p>
        </p:txBody>
      </p:sp>
      <p:sp>
        <p:nvSpPr>
          <p:cNvPr id="41986"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lIns="91435" tIns="45718" rIns="91435" bIns="45718" numCol="1" anchor="t" anchorCtr="0" compatLnSpc="1">
            <a:prstTxWarp prst="textNoShape">
              <a:avLst/>
            </a:prstTxWarp>
          </a:bodyPr>
          <a:lstStyle/>
          <a:p>
            <a:pPr eaLnBrk="1" hangingPunct="1">
              <a:spcBef>
                <a:spcPct val="0"/>
              </a:spcBef>
            </a:pPr>
            <a:endParaRPr lang="en-US" sz="1000" dirty="0" smtClean="0">
              <a:ea typeface="MS P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0DFA9E2A-5FAC-44DB-814B-198AD070E04B}" type="slidenum">
              <a:rPr lang="en-US" smtClean="0">
                <a:ea typeface="MS PGothic"/>
                <a:cs typeface="MS PGothic"/>
              </a:rPr>
              <a:pPr/>
              <a:t>29</a:t>
            </a:fld>
            <a:endParaRPr lang="en-US" dirty="0" smtClean="0">
              <a:ea typeface="MS PGothic"/>
              <a:cs typeface="MS PGothic"/>
            </a:endParaRPr>
          </a:p>
        </p:txBody>
      </p:sp>
      <p:sp>
        <p:nvSpPr>
          <p:cNvPr id="41986"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lIns="91435" tIns="45718" rIns="91435" bIns="45718" numCol="1" anchor="t" anchorCtr="0" compatLnSpc="1">
            <a:prstTxWarp prst="textNoShape">
              <a:avLst/>
            </a:prstTxWarp>
          </a:bodyPr>
          <a:lstStyle/>
          <a:p>
            <a:pPr eaLnBrk="1" hangingPunct="1">
              <a:spcBef>
                <a:spcPct val="0"/>
              </a:spcBef>
            </a:pPr>
            <a:endParaRPr lang="en-US" sz="1000" dirty="0" smtClean="0">
              <a:ea typeface="MS P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0DFA9E2A-5FAC-44DB-814B-198AD070E04B}" type="slidenum">
              <a:rPr lang="en-US" smtClean="0">
                <a:ea typeface="MS PGothic"/>
                <a:cs typeface="MS PGothic"/>
              </a:rPr>
              <a:pPr/>
              <a:t>30</a:t>
            </a:fld>
            <a:endParaRPr lang="en-US" dirty="0" smtClean="0">
              <a:ea typeface="MS PGothic"/>
              <a:cs typeface="MS PGothic"/>
            </a:endParaRPr>
          </a:p>
        </p:txBody>
      </p:sp>
      <p:sp>
        <p:nvSpPr>
          <p:cNvPr id="41986"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lIns="91435" tIns="45718" rIns="91435" bIns="45718" numCol="1" anchor="t" anchorCtr="0" compatLnSpc="1">
            <a:prstTxWarp prst="textNoShape">
              <a:avLst/>
            </a:prstTxWarp>
          </a:bodyPr>
          <a:lstStyle/>
          <a:p>
            <a:pPr eaLnBrk="1" hangingPunct="1">
              <a:spcBef>
                <a:spcPct val="0"/>
              </a:spcBef>
            </a:pPr>
            <a:endParaRPr lang="en-US" sz="1000" dirty="0" smtClean="0">
              <a:ea typeface="MS P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5F40EC-4A45-4BA0-88E8-AEAD7F90807E}"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Some</a:t>
            </a:r>
            <a:r>
              <a:rPr lang="en-US" baseline="0" dirty="0" smtClean="0"/>
              <a:t> information is available through the public QAD.com website.  Significantly more information including free solution training is available by logging on and accessing the QAD Document Library.</a:t>
            </a:r>
          </a:p>
          <a:p>
            <a:endParaRPr lang="en-US" baseline="0" dirty="0" smtClean="0"/>
          </a:p>
          <a:p>
            <a:r>
              <a:rPr lang="en-US" baseline="0" dirty="0" smtClean="0"/>
              <a:t>If you don’t have a login ID, you can request one by clicking on the login tab which will bring up a Login ID request form.  All you need to know is your QAD customer number.  Or you can contact your QAD account manager and they can request an ID for you.</a:t>
            </a:r>
          </a:p>
          <a:p>
            <a:endParaRPr lang="en-US" baseline="0" dirty="0" smtClean="0"/>
          </a:p>
          <a:p>
            <a:r>
              <a:rPr lang="en-US" sz="1200" dirty="0" smtClean="0"/>
              <a:t>The QAD Vision Engagement consists of QAD &amp; Your Company </a:t>
            </a:r>
          </a:p>
          <a:p>
            <a:pPr marL="225405" indent="-225405">
              <a:buFontTx/>
              <a:buChar char="•"/>
            </a:pPr>
            <a:r>
              <a:rPr lang="en-US" sz="1200" dirty="0" smtClean="0"/>
              <a:t>Collaboratively identifying key process, people, and technology initiatives.</a:t>
            </a:r>
          </a:p>
          <a:p>
            <a:pPr marL="225405" indent="-225405">
              <a:buFontTx/>
              <a:buChar char="•"/>
            </a:pPr>
            <a:r>
              <a:rPr lang="en-US" sz="1200" dirty="0" smtClean="0"/>
              <a:t>Building business cases &amp; ROI’s for these key initiatives,</a:t>
            </a:r>
            <a:r>
              <a:rPr lang="en-US" sz="1200" baseline="0" dirty="0" smtClean="0"/>
              <a:t> </a:t>
            </a:r>
            <a:r>
              <a:rPr lang="en-US" sz="1200" dirty="0" smtClean="0"/>
              <a:t>and</a:t>
            </a:r>
          </a:p>
          <a:p>
            <a:pPr marL="225405" indent="-225405">
              <a:buFontTx/>
              <a:buChar char="•"/>
            </a:pPr>
            <a:r>
              <a:rPr lang="en-US" sz="1200" dirty="0" smtClean="0"/>
              <a:t>Developing a prioritized multi-year improvement road-map</a:t>
            </a:r>
          </a:p>
          <a:p>
            <a:pPr marL="225405" marR="0" indent="-225405" algn="l" defTabSz="914400" rtl="0" eaLnBrk="1" fontAlgn="auto" latinLnBrk="0" hangingPunct="1">
              <a:lnSpc>
                <a:spcPct val="100000"/>
              </a:lnSpc>
              <a:spcBef>
                <a:spcPts val="0"/>
              </a:spcBef>
              <a:spcAft>
                <a:spcPts val="0"/>
              </a:spcAft>
              <a:buClrTx/>
              <a:buSzTx/>
              <a:buFontTx/>
              <a:buNone/>
              <a:tabLst/>
              <a:defRPr/>
            </a:pPr>
            <a:endParaRPr lang="en-US" sz="800" dirty="0" smtClean="0"/>
          </a:p>
          <a:p>
            <a:pPr marL="225405" marR="0" indent="-225405" algn="l" defTabSz="914400" rtl="0" eaLnBrk="1" fontAlgn="auto" latinLnBrk="0" hangingPunct="1">
              <a:lnSpc>
                <a:spcPct val="100000"/>
              </a:lnSpc>
              <a:spcBef>
                <a:spcPts val="0"/>
              </a:spcBef>
              <a:spcAft>
                <a:spcPts val="0"/>
              </a:spcAft>
              <a:buClrTx/>
              <a:buSzTx/>
              <a:buFontTx/>
              <a:buNone/>
              <a:tabLst/>
              <a:defRPr/>
            </a:pPr>
            <a:r>
              <a:rPr lang="en-US" sz="800" dirty="0" smtClean="0"/>
              <a:t>The vision engagement is offered free to you, as an investment into the partnership between QAD and your company.</a:t>
            </a:r>
          </a:p>
          <a:p>
            <a:pPr marL="225405" indent="-225405"/>
            <a:endParaRPr lang="en-US" sz="400" dirty="0" smtClean="0"/>
          </a:p>
          <a:p>
            <a:r>
              <a:rPr lang="en-US" sz="1200" dirty="0" smtClean="0"/>
              <a:t>The QAD Vision</a:t>
            </a:r>
            <a:r>
              <a:rPr lang="en-US" sz="1200" baseline="0" dirty="0" smtClean="0"/>
              <a:t> Engagement can also lead to a </a:t>
            </a:r>
            <a:r>
              <a:rPr lang="en-US" sz="1200" dirty="0" smtClean="0"/>
              <a:t>QSCAN where QAD experts work with you to put together a detailed plan to implement process, people and technology improvements.</a:t>
            </a:r>
          </a:p>
          <a:p>
            <a:endParaRPr lang="en-US" sz="1200" dirty="0" smtClean="0"/>
          </a:p>
          <a:p>
            <a:r>
              <a:rPr lang="en-US" sz="1200" dirty="0" smtClean="0"/>
              <a:t>For instance, you could engage QAD through a QSCAN to assist you with developing an</a:t>
            </a:r>
            <a:r>
              <a:rPr lang="en-US" sz="1200" baseline="0" dirty="0" smtClean="0"/>
              <a:t> approach to comply with WEEE, </a:t>
            </a:r>
            <a:r>
              <a:rPr lang="en-US" sz="1200" baseline="0" dirty="0" err="1" smtClean="0"/>
              <a:t>RoHS</a:t>
            </a:r>
            <a:r>
              <a:rPr lang="en-US" sz="1200" baseline="0" dirty="0" smtClean="0"/>
              <a:t>, Conflict Minerals, or any other regulation you face.</a:t>
            </a:r>
            <a:endParaRPr lang="en-US" sz="1200" dirty="0" smtClean="0"/>
          </a:p>
          <a:p>
            <a:endParaRPr lang="en-US" sz="400" dirty="0" smtClean="0"/>
          </a:p>
          <a:p>
            <a:r>
              <a:rPr lang="en-US" sz="1200" dirty="0" smtClean="0"/>
              <a:t>There is a slight charge for a QSCAN but the value you receive is definitely worth the cost.</a:t>
            </a:r>
          </a:p>
        </p:txBody>
      </p:sp>
      <p:sp>
        <p:nvSpPr>
          <p:cNvPr id="4" name="Slide Number Placeholder 3"/>
          <p:cNvSpPr>
            <a:spLocks noGrp="1"/>
          </p:cNvSpPr>
          <p:nvPr>
            <p:ph type="sldNum" sz="quarter" idx="10"/>
          </p:nvPr>
        </p:nvSpPr>
        <p:spPr/>
        <p:txBody>
          <a:bodyPr/>
          <a:lstStyle/>
          <a:p>
            <a:fld id="{955F40EC-4A45-4BA0-88E8-AEAD7F90807E}"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74354531-E8A7-4F33-9D67-B64768B05CE0}" type="slidenum">
              <a:rPr lang="en-US" smtClean="0"/>
              <a:pPr>
                <a:defRPr/>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74354531-E8A7-4F33-9D67-B64768B05CE0}" type="slidenum">
              <a:rPr lang="en-US" smtClean="0"/>
              <a:pPr>
                <a:defRPr/>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C034E-AB9F-48DE-AA2D-00CB49912660}" type="slidenum">
              <a:rPr lang="en-US" smtClean="0"/>
              <a:pPr/>
              <a:t>18</a:t>
            </a:fld>
            <a:endParaRPr lang="en-US"/>
          </a:p>
        </p:txBody>
      </p:sp>
    </p:spTree>
    <p:extLst>
      <p:ext uri="{BB962C8B-B14F-4D97-AF65-F5344CB8AC3E}">
        <p14:creationId xmlns:p14="http://schemas.microsoft.com/office/powerpoint/2010/main" xmlns="" val="111347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C034E-AB9F-48DE-AA2D-00CB49912660}" type="slidenum">
              <a:rPr lang="en-US" smtClean="0"/>
              <a:pPr/>
              <a:t>19</a:t>
            </a:fld>
            <a:endParaRPr lang="en-US"/>
          </a:p>
        </p:txBody>
      </p:sp>
    </p:spTree>
    <p:extLst>
      <p:ext uri="{BB962C8B-B14F-4D97-AF65-F5344CB8AC3E}">
        <p14:creationId xmlns:p14="http://schemas.microsoft.com/office/powerpoint/2010/main" xmlns="" val="111347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5F40EC-4A45-4BA0-88E8-AEAD7F90807E}"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0DFA9E2A-5FAC-44DB-814B-198AD070E04B}" type="slidenum">
              <a:rPr lang="en-US" smtClean="0">
                <a:ea typeface="MS PGothic"/>
                <a:cs typeface="MS PGothic"/>
              </a:rPr>
              <a:pPr/>
              <a:t>23</a:t>
            </a:fld>
            <a:endParaRPr lang="en-US" dirty="0" smtClean="0">
              <a:ea typeface="MS PGothic"/>
              <a:cs typeface="MS PGothic"/>
            </a:endParaRPr>
          </a:p>
        </p:txBody>
      </p:sp>
      <p:sp>
        <p:nvSpPr>
          <p:cNvPr id="41986"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lIns="91435" tIns="45718" rIns="91435" bIns="45718" numCol="1" anchor="t" anchorCtr="0" compatLnSpc="1">
            <a:prstTxWarp prst="textNoShape">
              <a:avLst/>
            </a:prstTxWarp>
          </a:bodyPr>
          <a:lstStyle/>
          <a:p>
            <a:pPr eaLnBrk="1" hangingPunct="1">
              <a:spcBef>
                <a:spcPct val="0"/>
              </a:spcBef>
            </a:pPr>
            <a:endParaRPr lang="en-US" sz="1000" dirty="0" smtClean="0">
              <a:ea typeface="MS 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0DFA9E2A-5FAC-44DB-814B-198AD070E04B}" type="slidenum">
              <a:rPr lang="en-US" smtClean="0">
                <a:ea typeface="MS PGothic"/>
                <a:cs typeface="MS PGothic"/>
              </a:rPr>
              <a:pPr/>
              <a:t>26</a:t>
            </a:fld>
            <a:endParaRPr lang="en-US" dirty="0" smtClean="0">
              <a:ea typeface="MS PGothic"/>
              <a:cs typeface="MS PGothic"/>
            </a:endParaRPr>
          </a:p>
        </p:txBody>
      </p:sp>
      <p:sp>
        <p:nvSpPr>
          <p:cNvPr id="41986"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lIns="91435" tIns="45718" rIns="91435" bIns="45718" numCol="1" anchor="t" anchorCtr="0" compatLnSpc="1">
            <a:prstTxWarp prst="textNoShape">
              <a:avLst/>
            </a:prstTxWarp>
          </a:bodyPr>
          <a:lstStyle/>
          <a:p>
            <a:pPr eaLnBrk="1" hangingPunct="1">
              <a:spcBef>
                <a:spcPct val="0"/>
              </a:spcBef>
            </a:pPr>
            <a:endParaRPr lang="en-US" sz="1000" dirty="0" smtClean="0">
              <a:ea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7"/>
          <p:cNvPicPr>
            <a:picLocks noChangeAspect="1" noChangeArrowheads="1"/>
          </p:cNvPicPr>
          <p:nvPr userDrawn="1"/>
        </p:nvPicPr>
        <p:blipFill>
          <a:blip r:embed="rId2"/>
          <a:srcRect/>
          <a:stretch>
            <a:fillRect/>
          </a:stretch>
        </p:blipFill>
        <p:spPr bwMode="auto">
          <a:xfrm>
            <a:off x="0" y="3228076"/>
            <a:ext cx="9142413" cy="3657600"/>
          </a:xfrm>
          <a:prstGeom prst="rect">
            <a:avLst/>
          </a:prstGeom>
          <a:noFill/>
          <a:ln w="9525">
            <a:noFill/>
            <a:miter lim="800000"/>
            <a:headEnd/>
            <a:tailEnd/>
          </a:ln>
          <a:effectLst/>
        </p:spPr>
      </p:pic>
      <p:sp>
        <p:nvSpPr>
          <p:cNvPr id="9" name="Title Placeholder 1"/>
          <p:cNvSpPr>
            <a:spLocks noGrp="1"/>
          </p:cNvSpPr>
          <p:nvPr>
            <p:ph type="title"/>
          </p:nvPr>
        </p:nvSpPr>
        <p:spPr>
          <a:xfrm>
            <a:off x="457200" y="607452"/>
            <a:ext cx="8229600" cy="70541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4" name="Text Placeholder 13"/>
          <p:cNvSpPr>
            <a:spLocks noGrp="1"/>
          </p:cNvSpPr>
          <p:nvPr>
            <p:ph type="body" sz="quarter" idx="10" hasCustomPrompt="1"/>
          </p:nvPr>
        </p:nvSpPr>
        <p:spPr>
          <a:xfrm>
            <a:off x="457200" y="1417638"/>
            <a:ext cx="8229600" cy="349250"/>
          </a:xfrm>
        </p:spPr>
        <p:txBody>
          <a:bodyPr>
            <a:noAutofit/>
          </a:bodyPr>
          <a:lstStyle>
            <a:lvl1pPr marL="0" indent="0">
              <a:buFontTx/>
              <a:buNone/>
              <a:defRPr sz="2000" b="1">
                <a:solidFill>
                  <a:schemeClr val="tx1">
                    <a:lumMod val="75000"/>
                    <a:lumOff val="25000"/>
                  </a:schemeClr>
                </a:solidFill>
              </a:defRPr>
            </a:lvl1pPr>
          </a:lstStyle>
          <a:p>
            <a:pPr lvl="0"/>
            <a:r>
              <a:rPr lang="en-US" dirty="0" smtClean="0"/>
              <a:t>Author/Date</a:t>
            </a:r>
          </a:p>
        </p:txBody>
      </p:sp>
      <p:sp>
        <p:nvSpPr>
          <p:cNvPr id="16" name="Text Placeholder 15"/>
          <p:cNvSpPr>
            <a:spLocks noGrp="1"/>
          </p:cNvSpPr>
          <p:nvPr>
            <p:ph type="body" sz="quarter" idx="11"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13422709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custDataLst>
              <p:tags r:id="rId1"/>
            </p:custDataLst>
          </p:nvPr>
        </p:nvSpPr>
        <p:spPr>
          <a:xfrm>
            <a:off x="6922640" y="6460255"/>
            <a:ext cx="2133600" cy="365125"/>
          </a:xfrm>
          <a:prstGeom prst="rect">
            <a:avLst/>
          </a:prstGeom>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custDataLst>
              <p:tags r:id="rId2"/>
            </p:custDataLst>
          </p:nvPr>
        </p:nvSpPr>
        <p:spPr>
          <a:xfrm>
            <a:off x="457200" y="1316182"/>
            <a:ext cx="8229600" cy="4999951"/>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custDataLst>
              <p:tags r:id="rId3"/>
            </p:custDataLst>
          </p:nvPr>
        </p:nvSpPr>
        <p:spPr>
          <a:xfrm>
            <a:off x="457200" y="607452"/>
            <a:ext cx="8229600" cy="70873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6" name="Text Placeholder 15"/>
          <p:cNvSpPr>
            <a:spLocks noGrp="1"/>
          </p:cNvSpPr>
          <p:nvPr>
            <p:ph type="body" sz="quarter" idx="11" hasCustomPrompt="1"/>
            <p:custDataLst>
              <p:tags r:id="rId4"/>
            </p:custDataLst>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22306260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nvPr>
        </p:nvSpPr>
        <p:spPr>
          <a:xfrm>
            <a:off x="457200" y="1316182"/>
            <a:ext cx="8229600" cy="4999951"/>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607452"/>
            <a:ext cx="8229600" cy="70873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6" name="Text Placeholder 15"/>
          <p:cNvSpPr>
            <a:spLocks noGrp="1"/>
          </p:cNvSpPr>
          <p:nvPr>
            <p:ph type="body" sz="quarter" idx="11"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22306260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95FD85-0E9A-9A4B-AEA4-CF6493BFD0E6}" type="slidenum">
              <a:rPr lang="en-US" smtClean="0"/>
              <a:pPr/>
              <a:t>‹#›</a:t>
            </a:fld>
            <a:endParaRPr lang="en-US" dirty="0"/>
          </a:p>
        </p:txBody>
      </p:sp>
      <p:sp>
        <p:nvSpPr>
          <p:cNvPr id="8" name="Text Placeholder 13"/>
          <p:cNvSpPr>
            <a:spLocks noGrp="1"/>
          </p:cNvSpPr>
          <p:nvPr>
            <p:ph type="body" sz="quarter" idx="10" hasCustomPrompt="1"/>
          </p:nvPr>
        </p:nvSpPr>
        <p:spPr>
          <a:xfrm>
            <a:off x="455243" y="3428408"/>
            <a:ext cx="8229600" cy="349250"/>
          </a:xfrm>
        </p:spPr>
        <p:txBody>
          <a:bodyPr>
            <a:noAutofit/>
          </a:bodyPr>
          <a:lstStyle>
            <a:lvl1pPr marL="0" indent="0">
              <a:buFontTx/>
              <a:buNone/>
              <a:defRPr sz="2000" b="1">
                <a:solidFill>
                  <a:schemeClr val="tx1">
                    <a:lumMod val="75000"/>
                    <a:lumOff val="25000"/>
                  </a:schemeClr>
                </a:solidFill>
              </a:defRPr>
            </a:lvl1pPr>
          </a:lstStyle>
          <a:p>
            <a:pPr lvl="0"/>
            <a:r>
              <a:rPr lang="en-US" dirty="0" smtClean="0"/>
              <a:t>Author/Date</a:t>
            </a:r>
          </a:p>
        </p:txBody>
      </p:sp>
      <p:sp>
        <p:nvSpPr>
          <p:cNvPr id="7" name="Title Placeholder 1"/>
          <p:cNvSpPr>
            <a:spLocks noGrp="1"/>
          </p:cNvSpPr>
          <p:nvPr>
            <p:ph type="title"/>
          </p:nvPr>
        </p:nvSpPr>
        <p:spPr>
          <a:xfrm>
            <a:off x="455243" y="2618222"/>
            <a:ext cx="8229600" cy="810186"/>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9" name="Text Placeholder 15"/>
          <p:cNvSpPr>
            <a:spLocks noGrp="1"/>
          </p:cNvSpPr>
          <p:nvPr>
            <p:ph type="body" sz="quarter" idx="11" hasCustomPrompt="1"/>
          </p:nvPr>
        </p:nvSpPr>
        <p:spPr>
          <a:xfrm>
            <a:off x="455243" y="219015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241462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295FD85-0E9A-9A4B-AEA4-CF6493BFD0E6}" type="slidenum">
              <a:rPr lang="en-US" smtClean="0"/>
              <a:pPr/>
              <a:t>‹#›</a:t>
            </a:fld>
            <a:endParaRPr lang="en-US" dirty="0"/>
          </a:p>
        </p:txBody>
      </p:sp>
      <p:sp>
        <p:nvSpPr>
          <p:cNvPr id="3" name="Content Placeholder 2"/>
          <p:cNvSpPr>
            <a:spLocks noGrp="1"/>
          </p:cNvSpPr>
          <p:nvPr>
            <p:ph sz="half" idx="1"/>
          </p:nvPr>
        </p:nvSpPr>
        <p:spPr>
          <a:xfrm>
            <a:off x="457200" y="1417638"/>
            <a:ext cx="4038600" cy="4898495"/>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7638"/>
            <a:ext cx="4038600" cy="4898495"/>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8"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6643506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95FD85-0E9A-9A4B-AEA4-CF6493BFD0E6}" type="slidenum">
              <a:rPr lang="en-US" smtClean="0"/>
              <a:pPr/>
              <a:t>‹#›</a:t>
            </a:fld>
            <a:endParaRPr lang="en-US"/>
          </a:p>
        </p:txBody>
      </p:sp>
      <p:sp>
        <p:nvSpPr>
          <p:cNvPr id="6" name="Content Placeholder 5"/>
          <p:cNvSpPr>
            <a:spLocks noGrp="1"/>
          </p:cNvSpPr>
          <p:nvPr>
            <p:ph sz="quarter" idx="4"/>
          </p:nvPr>
        </p:nvSpPr>
        <p:spPr>
          <a:xfrm>
            <a:off x="4645025" y="2064444"/>
            <a:ext cx="4041775" cy="4234755"/>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25" y="1424683"/>
            <a:ext cx="4041775" cy="639762"/>
          </a:xfrm>
        </p:spPr>
        <p:txBody>
          <a:bodyPr anchor="ctr"/>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p:nvPr>
        </p:nvSpPr>
        <p:spPr>
          <a:xfrm>
            <a:off x="457200" y="2064444"/>
            <a:ext cx="4040188" cy="4234755"/>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hasCustomPrompt="1"/>
          </p:nvPr>
        </p:nvSpPr>
        <p:spPr>
          <a:xfrm>
            <a:off x="457200" y="1424683"/>
            <a:ext cx="4040188" cy="639762"/>
          </a:xfrm>
        </p:spPr>
        <p:txBody>
          <a:bodyPr anchor="ctr"/>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0"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171927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123692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of Items/Nam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a:t>
            </a:fld>
            <a:endParaRPr lang="en-US"/>
          </a:p>
        </p:txBody>
      </p:sp>
      <p:sp>
        <p:nvSpPr>
          <p:cNvPr id="8" name="Content Placeholder 3"/>
          <p:cNvSpPr>
            <a:spLocks noGrp="1"/>
          </p:cNvSpPr>
          <p:nvPr>
            <p:ph sz="half" idx="16" hasCustomPrompt="1"/>
          </p:nvPr>
        </p:nvSpPr>
        <p:spPr>
          <a:xfrm>
            <a:off x="5886173" y="1420041"/>
            <a:ext cx="2800627" cy="4819523"/>
          </a:xfrm>
          <a:prstGeom prst="rect">
            <a:avLst/>
          </a:prstGeom>
        </p:spPr>
        <p:txBody>
          <a:bodyPr>
            <a:normAutofit/>
          </a:bodyPr>
          <a:lstStyle>
            <a:lvl1pPr marL="0" indent="0">
              <a:spcBef>
                <a:spcPts val="0"/>
              </a:spcBef>
              <a:buClr>
                <a:schemeClr val="accent6"/>
              </a:buClr>
              <a:buFontTx/>
              <a:buNone/>
              <a:defRPr sz="2000" baseline="0">
                <a:solidFill>
                  <a:schemeClr val="tx1">
                    <a:lumMod val="75000"/>
                    <a:lumOff val="25000"/>
                  </a:schemeClr>
                </a:solidFill>
                <a:latin typeface="Century Gothic" pitchFamily="34" charset="0"/>
              </a:defRPr>
            </a:lvl1pPr>
            <a:lvl2pPr marL="266700" indent="0">
              <a:spcBef>
                <a:spcPts val="0"/>
              </a:spcBef>
              <a:buClr>
                <a:schemeClr val="accent6"/>
              </a:buClr>
              <a:buFontTx/>
              <a:buNone/>
              <a:defRPr sz="1800">
                <a:solidFill>
                  <a:schemeClr val="tx1">
                    <a:lumMod val="75000"/>
                    <a:lumOff val="25000"/>
                  </a:schemeClr>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smtClean="0"/>
              <a:t>Click to edit Un-bulleted List</a:t>
            </a:r>
          </a:p>
          <a:p>
            <a:pPr lvl="1"/>
            <a:r>
              <a:rPr lang="en-US" dirty="0" smtClean="0"/>
              <a:t>Second level</a:t>
            </a:r>
          </a:p>
        </p:txBody>
      </p:sp>
      <p:sp>
        <p:nvSpPr>
          <p:cNvPr id="9" name="Content Placeholder 3"/>
          <p:cNvSpPr>
            <a:spLocks noGrp="1"/>
          </p:cNvSpPr>
          <p:nvPr>
            <p:ph sz="half" idx="17" hasCustomPrompt="1"/>
          </p:nvPr>
        </p:nvSpPr>
        <p:spPr>
          <a:xfrm>
            <a:off x="3235738" y="1420041"/>
            <a:ext cx="2650435" cy="4819523"/>
          </a:xfrm>
          <a:prstGeom prst="rect">
            <a:avLst/>
          </a:prstGeom>
        </p:spPr>
        <p:txBody>
          <a:bodyPr>
            <a:normAutofit/>
          </a:bodyPr>
          <a:lstStyle>
            <a:lvl1pPr marL="0" indent="0">
              <a:spcBef>
                <a:spcPts val="0"/>
              </a:spcBef>
              <a:buClr>
                <a:schemeClr val="accent6"/>
              </a:buClr>
              <a:buFontTx/>
              <a:buNone/>
              <a:defRPr sz="2000" baseline="0">
                <a:solidFill>
                  <a:schemeClr val="tx1">
                    <a:lumMod val="75000"/>
                    <a:lumOff val="25000"/>
                  </a:schemeClr>
                </a:solidFill>
                <a:latin typeface="Century Gothic" pitchFamily="34" charset="0"/>
              </a:defRPr>
            </a:lvl1pPr>
            <a:lvl2pPr marL="266700" indent="0">
              <a:spcBef>
                <a:spcPts val="0"/>
              </a:spcBef>
              <a:buClr>
                <a:schemeClr val="accent6"/>
              </a:buClr>
              <a:buFontTx/>
              <a:buNone/>
              <a:defRPr sz="1800">
                <a:solidFill>
                  <a:schemeClr val="tx1">
                    <a:lumMod val="75000"/>
                    <a:lumOff val="25000"/>
                  </a:schemeClr>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smtClean="0"/>
              <a:t>Click to edit Un-bulleted List</a:t>
            </a:r>
          </a:p>
          <a:p>
            <a:pPr lvl="1"/>
            <a:r>
              <a:rPr lang="en-US" dirty="0" smtClean="0"/>
              <a:t>Second level</a:t>
            </a:r>
          </a:p>
        </p:txBody>
      </p:sp>
      <p:sp>
        <p:nvSpPr>
          <p:cNvPr id="7" name="Content Placeholder 3"/>
          <p:cNvSpPr>
            <a:spLocks noGrp="1"/>
          </p:cNvSpPr>
          <p:nvPr>
            <p:ph sz="half" idx="15" hasCustomPrompt="1"/>
          </p:nvPr>
        </p:nvSpPr>
        <p:spPr>
          <a:xfrm>
            <a:off x="456655" y="1420041"/>
            <a:ext cx="2779084" cy="4819523"/>
          </a:xfrm>
          <a:prstGeom prst="rect">
            <a:avLst/>
          </a:prstGeom>
        </p:spPr>
        <p:txBody>
          <a:bodyPr>
            <a:normAutofit/>
          </a:bodyPr>
          <a:lstStyle>
            <a:lvl1pPr marL="0" indent="0">
              <a:spcBef>
                <a:spcPts val="0"/>
              </a:spcBef>
              <a:buClr>
                <a:schemeClr val="accent6"/>
              </a:buClr>
              <a:buFontTx/>
              <a:buNone/>
              <a:defRPr sz="2000" baseline="0">
                <a:solidFill>
                  <a:schemeClr val="tx1">
                    <a:lumMod val="75000"/>
                    <a:lumOff val="25000"/>
                  </a:schemeClr>
                </a:solidFill>
                <a:latin typeface="Century Gothic" pitchFamily="34" charset="0"/>
              </a:defRPr>
            </a:lvl1pPr>
            <a:lvl2pPr marL="266700" indent="0">
              <a:spcBef>
                <a:spcPts val="0"/>
              </a:spcBef>
              <a:buClr>
                <a:schemeClr val="accent6"/>
              </a:buClr>
              <a:buFontTx/>
              <a:buNone/>
              <a:defRPr sz="1800">
                <a:solidFill>
                  <a:schemeClr val="tx1">
                    <a:lumMod val="75000"/>
                    <a:lumOff val="25000"/>
                  </a:schemeClr>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smtClean="0"/>
              <a:t>Click to edit Un-bulleted List</a:t>
            </a:r>
          </a:p>
          <a:p>
            <a:pPr lvl="1"/>
            <a:r>
              <a:rPr lang="en-US" dirty="0" smtClean="0"/>
              <a:t>Second level</a:t>
            </a:r>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374200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95FD85-0E9A-9A4B-AEA4-CF6493BFD0E6}" type="slidenum">
              <a:rPr lang="en-US" smtClean="0"/>
              <a:pPr/>
              <a:t>‹#›</a:t>
            </a:fld>
            <a:endParaRPr lang="en-US"/>
          </a:p>
        </p:txBody>
      </p:sp>
    </p:spTree>
    <p:extLst>
      <p:ext uri="{BB962C8B-B14F-4D97-AF65-F5344CB8AC3E}">
        <p14:creationId xmlns:p14="http://schemas.microsoft.com/office/powerpoint/2010/main" xmlns="" val="129553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D295FD85-0E9A-9A4B-AEA4-CF6493BFD0E6}" type="slidenum">
              <a:rPr lang="en-US" smtClean="0"/>
              <a:pPr/>
              <a:t>‹#›</a:t>
            </a:fld>
            <a:endParaRPr lang="en-US" dirty="0"/>
          </a:p>
        </p:txBody>
      </p:sp>
      <p:sp>
        <p:nvSpPr>
          <p:cNvPr id="4"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
        <p:nvSpPr>
          <p:cNvPr id="5" name="Picture Placeholder 2"/>
          <p:cNvSpPr>
            <a:spLocks noGrp="1"/>
          </p:cNvSpPr>
          <p:nvPr>
            <p:ph type="pic" idx="1"/>
          </p:nvPr>
        </p:nvSpPr>
        <p:spPr>
          <a:xfrm>
            <a:off x="457200" y="1417637"/>
            <a:ext cx="8229600" cy="4864629"/>
          </a:xfrm>
        </p:spPr>
        <p:txBody>
          <a:bodyPr>
            <a:normAutofit/>
          </a:bodyPr>
          <a:lstStyle>
            <a:lvl1pPr marL="0" indent="0">
              <a:buNone/>
              <a:defRPr sz="28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xmlns="" val="70675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12"/>
          <a:srcRect/>
          <a:stretch>
            <a:fillRect/>
          </a:stretch>
        </p:blipFill>
        <p:spPr bwMode="auto">
          <a:xfrm>
            <a:off x="0" y="6021916"/>
            <a:ext cx="9144000" cy="838200"/>
          </a:xfrm>
          <a:prstGeom prst="rect">
            <a:avLst/>
          </a:prstGeom>
          <a:noFill/>
          <a:ln w="9525">
            <a:noFill/>
            <a:miter lim="800000"/>
            <a:headEnd/>
            <a:tailEnd/>
          </a:ln>
          <a:effectLst/>
        </p:spPr>
      </p:pic>
      <p:sp>
        <p:nvSpPr>
          <p:cNvPr id="2" name="Title Placeholder 1"/>
          <p:cNvSpPr>
            <a:spLocks noGrp="1"/>
          </p:cNvSpPr>
          <p:nvPr>
            <p:ph type="title"/>
          </p:nvPr>
        </p:nvSpPr>
        <p:spPr>
          <a:xfrm>
            <a:off x="457200" y="598826"/>
            <a:ext cx="8229600" cy="71652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15349"/>
            <a:ext cx="8229600" cy="49921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22640" y="6460255"/>
            <a:ext cx="2133600" cy="365125"/>
          </a:xfrm>
          <a:prstGeom prst="rect">
            <a:avLst/>
          </a:prstGeom>
        </p:spPr>
        <p:txBody>
          <a:bodyPr vert="horz" lIns="91440" tIns="45720" rIns="91440" bIns="45720" rtlCol="0" anchor="ctr"/>
          <a:lstStyle>
            <a:lvl1pPr algn="r">
              <a:defRPr sz="2000" b="0">
                <a:solidFill>
                  <a:schemeClr val="bg1"/>
                </a:solidFill>
                <a:latin typeface="Century Gothic"/>
                <a:cs typeface="Century Gothic"/>
              </a:defRPr>
            </a:lvl1pPr>
          </a:lstStyle>
          <a:p>
            <a:fld id="{D295FD85-0E9A-9A4B-AEA4-CF6493BFD0E6}" type="slidenum">
              <a:rPr lang="en-US" smtClean="0"/>
              <a:pPr/>
              <a:t>‹#›</a:t>
            </a:fld>
            <a:endParaRPr lang="en-US" dirty="0"/>
          </a:p>
        </p:txBody>
      </p:sp>
    </p:spTree>
    <p:extLst>
      <p:ext uri="{BB962C8B-B14F-4D97-AF65-F5344CB8AC3E}">
        <p14:creationId xmlns:p14="http://schemas.microsoft.com/office/powerpoint/2010/main" xmlns="" val="257986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9" r:id="rId7"/>
    <p:sldLayoutId id="2147483655" r:id="rId8"/>
    <p:sldLayoutId id="2147483660" r:id="rId9"/>
    <p:sldLayoutId id="2147483661" r:id="rId10"/>
  </p:sldLayoutIdLst>
  <p:timing>
    <p:tnLst>
      <p:par>
        <p:cTn id="1" dur="indefinite" restart="never" nodeType="tmRoot"/>
      </p:par>
    </p:tnLst>
  </p:timing>
  <p:hf hdr="0" ftr="0" dt="0"/>
  <p:txStyles>
    <p:titleStyle>
      <a:lvl1pPr algn="l" defTabSz="457200" rtl="0" eaLnBrk="1" latinLnBrk="0" hangingPunct="1">
        <a:spcBef>
          <a:spcPct val="0"/>
        </a:spcBef>
        <a:buNone/>
        <a:defRPr sz="3200" b="1" kern="1200">
          <a:solidFill>
            <a:schemeClr val="tx1">
              <a:lumMod val="75000"/>
              <a:lumOff val="25000"/>
            </a:schemeClr>
          </a:solidFill>
          <a:latin typeface="Century Gothic"/>
          <a:ea typeface="+mj-ea"/>
          <a:cs typeface="Century Gothic"/>
        </a:defRPr>
      </a:lvl1pPr>
    </p:titleStyle>
    <p:bodyStyle>
      <a:lvl1pPr marL="342900" indent="-342900" algn="l" defTabSz="457200" rtl="0" eaLnBrk="1" latinLnBrk="0" hangingPunct="1">
        <a:spcBef>
          <a:spcPct val="20000"/>
        </a:spcBef>
        <a:buClr>
          <a:schemeClr val="accent6"/>
        </a:buClr>
        <a:buFont typeface="Arial"/>
        <a:buChar char="•"/>
        <a:defRPr sz="2800" kern="1200">
          <a:solidFill>
            <a:schemeClr val="tx1">
              <a:lumMod val="75000"/>
              <a:lumOff val="25000"/>
            </a:schemeClr>
          </a:solidFill>
          <a:latin typeface="Century Gothic"/>
          <a:ea typeface="+mn-ea"/>
          <a:cs typeface="Century Gothic"/>
        </a:defRPr>
      </a:lvl1pPr>
      <a:lvl2pPr marL="742950" indent="-285750" algn="l" defTabSz="457200" rtl="0" eaLnBrk="1" latinLnBrk="0" hangingPunct="1">
        <a:spcBef>
          <a:spcPct val="20000"/>
        </a:spcBef>
        <a:buClr>
          <a:schemeClr val="accent6"/>
        </a:buClr>
        <a:buFont typeface="Lucida Grande"/>
        <a:buChar char="-"/>
        <a:defRPr sz="2400" kern="1200">
          <a:solidFill>
            <a:schemeClr val="tx1">
              <a:lumMod val="75000"/>
              <a:lumOff val="25000"/>
            </a:schemeClr>
          </a:solidFill>
          <a:latin typeface="Century Gothic"/>
          <a:ea typeface="+mn-ea"/>
          <a:cs typeface="Century Gothic"/>
        </a:defRPr>
      </a:lvl2pPr>
      <a:lvl3pPr marL="1143000" indent="-228600" algn="l" defTabSz="457200" rtl="0" eaLnBrk="1" latinLnBrk="0" hangingPunct="1">
        <a:spcBef>
          <a:spcPct val="20000"/>
        </a:spcBef>
        <a:buClr>
          <a:schemeClr val="accent6"/>
        </a:buClr>
        <a:buFont typeface="Arial"/>
        <a:buChar char="•"/>
        <a:defRPr sz="2000" kern="1200">
          <a:solidFill>
            <a:schemeClr val="tx1">
              <a:lumMod val="75000"/>
              <a:lumOff val="25000"/>
            </a:schemeClr>
          </a:solidFill>
          <a:latin typeface="Century Gothic"/>
          <a:ea typeface="+mn-ea"/>
          <a:cs typeface="Century Gothic"/>
        </a:defRPr>
      </a:lvl3pPr>
      <a:lvl4pPr marL="1600200" indent="-228600" algn="l" defTabSz="457200" rtl="0" eaLnBrk="1" latinLnBrk="0" hangingPunct="1">
        <a:spcBef>
          <a:spcPct val="20000"/>
        </a:spcBef>
        <a:buClr>
          <a:schemeClr val="accent6"/>
        </a:buClr>
        <a:buFont typeface="Lucida Grande"/>
        <a:buChar char="-"/>
        <a:defRPr sz="1800" kern="1200">
          <a:solidFill>
            <a:schemeClr val="tx1">
              <a:lumMod val="75000"/>
              <a:lumOff val="25000"/>
            </a:schemeClr>
          </a:solidFill>
          <a:latin typeface="Century Gothic"/>
          <a:ea typeface="+mn-ea"/>
          <a:cs typeface="Century Gothic"/>
        </a:defRPr>
      </a:lvl4pPr>
      <a:lvl5pPr marL="2057400" indent="-228600" algn="l" defTabSz="457200" rtl="0" eaLnBrk="1" latinLnBrk="0" hangingPunct="1">
        <a:spcBef>
          <a:spcPct val="20000"/>
        </a:spcBef>
        <a:buClr>
          <a:schemeClr val="accent6"/>
        </a:buClr>
        <a:buFont typeface="Arial"/>
        <a:buChar char="•"/>
        <a:defRPr sz="1800" kern="1200">
          <a:solidFill>
            <a:schemeClr val="tx1">
              <a:lumMod val="75000"/>
              <a:lumOff val="25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notesSlide" Target="../notesSlides/notesSlide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qad.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7452"/>
            <a:ext cx="8561295" cy="705411"/>
          </a:xfrm>
        </p:spPr>
        <p:txBody>
          <a:bodyPr>
            <a:normAutofit/>
          </a:bodyPr>
          <a:lstStyle/>
          <a:p>
            <a:r>
              <a:rPr lang="en-US" dirty="0" smtClean="0"/>
              <a:t>Quality Management in Food &amp; Beverage</a:t>
            </a:r>
            <a:endParaRPr lang="en-US" dirty="0"/>
          </a:p>
        </p:txBody>
      </p:sp>
      <p:sp>
        <p:nvSpPr>
          <p:cNvPr id="3" name="Text Placeholder 2"/>
          <p:cNvSpPr>
            <a:spLocks noGrp="1"/>
          </p:cNvSpPr>
          <p:nvPr>
            <p:ph type="body" sz="quarter" idx="10"/>
          </p:nvPr>
        </p:nvSpPr>
        <p:spPr/>
        <p:txBody>
          <a:bodyPr/>
          <a:lstStyle/>
          <a:p>
            <a:r>
              <a:rPr lang="en-US" dirty="0" smtClean="0"/>
              <a:t>Steve Dombroski – Sr. Manager Industry Solutions, QAD</a:t>
            </a:r>
          </a:p>
          <a:p>
            <a:r>
              <a:rPr lang="en-US" dirty="0" smtClean="0"/>
              <a:t>Bob </a:t>
            </a:r>
            <a:r>
              <a:rPr lang="en-US" dirty="0" err="1" smtClean="0"/>
              <a:t>Herdoiza</a:t>
            </a:r>
            <a:r>
              <a:rPr lang="en-US" dirty="0" smtClean="0"/>
              <a:t> – President </a:t>
            </a:r>
            <a:r>
              <a:rPr lang="en-US" smtClean="0"/>
              <a:t>of CEBOS</a:t>
            </a:r>
            <a:endParaRPr lang="en-US" dirty="0"/>
          </a:p>
        </p:txBody>
      </p:sp>
      <p:sp>
        <p:nvSpPr>
          <p:cNvPr id="4" name="Text Placeholder 3"/>
          <p:cNvSpPr>
            <a:spLocks noGrp="1"/>
          </p:cNvSpPr>
          <p:nvPr>
            <p:ph type="body" sz="quarter" idx="11"/>
          </p:nvPr>
        </p:nvSpPr>
        <p:spPr/>
        <p:txBody>
          <a:bodyPr/>
          <a:lstStyle/>
          <a:p>
            <a:r>
              <a:rPr lang="en-US" dirty="0" smtClean="0"/>
              <a:t>QAD Midwest User Group</a:t>
            </a:r>
          </a:p>
        </p:txBody>
      </p:sp>
    </p:spTree>
    <p:extLst>
      <p:ext uri="{BB962C8B-B14F-4D97-AF65-F5344CB8AC3E}">
        <p14:creationId xmlns:p14="http://schemas.microsoft.com/office/powerpoint/2010/main" xmlns="" val="3956337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10</a:t>
            </a:fld>
            <a:endParaRPr lang="en-US" dirty="0"/>
          </a:p>
        </p:txBody>
      </p:sp>
      <p:sp>
        <p:nvSpPr>
          <p:cNvPr id="3" name="Content Placeholder 2"/>
          <p:cNvSpPr>
            <a:spLocks noGrp="1"/>
          </p:cNvSpPr>
          <p:nvPr>
            <p:ph idx="1"/>
          </p:nvPr>
        </p:nvSpPr>
        <p:spPr/>
        <p:txBody>
          <a:bodyPr>
            <a:normAutofit/>
          </a:bodyPr>
          <a:lstStyle/>
          <a:p>
            <a:r>
              <a:rPr lang="en-US" b="1" dirty="0" smtClean="0"/>
              <a:t>How to attain certification</a:t>
            </a:r>
          </a:p>
          <a:p>
            <a:pPr lvl="1"/>
            <a:r>
              <a:rPr lang="en-US" dirty="0" smtClean="0"/>
              <a:t>Demonstrate management commitment</a:t>
            </a:r>
          </a:p>
          <a:p>
            <a:pPr lvl="1"/>
            <a:r>
              <a:rPr lang="en-US" dirty="0" smtClean="0"/>
              <a:t>Document control and records</a:t>
            </a:r>
          </a:p>
          <a:p>
            <a:pPr lvl="1"/>
            <a:r>
              <a:rPr lang="en-US" dirty="0" smtClean="0"/>
              <a:t>Product safety fundamentals</a:t>
            </a:r>
          </a:p>
          <a:p>
            <a:pPr lvl="1"/>
            <a:r>
              <a:rPr lang="en-US" dirty="0" smtClean="0"/>
              <a:t>Product safety plans</a:t>
            </a:r>
          </a:p>
          <a:p>
            <a:pPr lvl="1"/>
            <a:r>
              <a:rPr lang="en-US" dirty="0" smtClean="0"/>
              <a:t>Verification and validation</a:t>
            </a:r>
          </a:p>
          <a:p>
            <a:pPr lvl="1"/>
            <a:r>
              <a:rPr lang="en-US" dirty="0" smtClean="0"/>
              <a:t>Product identification and traceability</a:t>
            </a:r>
          </a:p>
          <a:p>
            <a:pPr lvl="1"/>
            <a:r>
              <a:rPr lang="en-US" dirty="0" smtClean="0"/>
              <a:t>Site security</a:t>
            </a:r>
          </a:p>
          <a:p>
            <a:pPr lvl="1"/>
            <a:r>
              <a:rPr lang="en-US" dirty="0" smtClean="0"/>
              <a:t>Allergen management and training</a:t>
            </a:r>
          </a:p>
        </p:txBody>
      </p:sp>
      <p:sp>
        <p:nvSpPr>
          <p:cNvPr id="4" name="Title 3"/>
          <p:cNvSpPr>
            <a:spLocks noGrp="1"/>
          </p:cNvSpPr>
          <p:nvPr>
            <p:ph type="title"/>
          </p:nvPr>
        </p:nvSpPr>
        <p:spPr/>
        <p:txBody>
          <a:bodyPr>
            <a:normAutofit/>
          </a:bodyPr>
          <a:lstStyle/>
          <a:p>
            <a:r>
              <a:rPr lang="en-US" sz="2900" dirty="0" smtClean="0"/>
              <a:t>The Safe Quality Food (SQF) Program</a:t>
            </a:r>
            <a:endParaRPr lang="en-US" sz="2900"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Tree>
    <p:extLst>
      <p:ext uri="{BB962C8B-B14F-4D97-AF65-F5344CB8AC3E}">
        <p14:creationId xmlns:p14="http://schemas.microsoft.com/office/powerpoint/2010/main" xmlns="" val="227081754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11</a:t>
            </a:fld>
            <a:endParaRPr lang="en-US" dirty="0"/>
          </a:p>
        </p:txBody>
      </p:sp>
      <p:sp>
        <p:nvSpPr>
          <p:cNvPr id="3" name="Content Placeholder 2"/>
          <p:cNvSpPr>
            <a:spLocks noGrp="1"/>
          </p:cNvSpPr>
          <p:nvPr>
            <p:ph idx="1"/>
          </p:nvPr>
        </p:nvSpPr>
        <p:spPr/>
        <p:txBody>
          <a:bodyPr>
            <a:normAutofit/>
          </a:bodyPr>
          <a:lstStyle/>
          <a:p>
            <a:r>
              <a:rPr lang="en-US" b="1" dirty="0" smtClean="0"/>
              <a:t>What is it?</a:t>
            </a:r>
          </a:p>
          <a:p>
            <a:pPr lvl="1"/>
            <a:r>
              <a:rPr lang="en-US" dirty="0" smtClean="0"/>
              <a:t>A preventative program to ensure safety</a:t>
            </a:r>
          </a:p>
          <a:p>
            <a:r>
              <a:rPr lang="en-US" b="1" dirty="0" smtClean="0"/>
              <a:t>Who enforces it?</a:t>
            </a:r>
          </a:p>
          <a:p>
            <a:pPr lvl="1"/>
            <a:r>
              <a:rPr lang="en-US" dirty="0" smtClean="0"/>
              <a:t>Food and Drug Administration (FDA)</a:t>
            </a:r>
          </a:p>
          <a:p>
            <a:pPr lvl="2"/>
            <a:r>
              <a:rPr lang="en-US" dirty="0" smtClean="0"/>
              <a:t>Seafood and Juice</a:t>
            </a:r>
          </a:p>
          <a:p>
            <a:pPr lvl="1"/>
            <a:r>
              <a:rPr lang="en-US" dirty="0" smtClean="0"/>
              <a:t>United States Department of Agriculture (USDA)</a:t>
            </a:r>
          </a:p>
          <a:p>
            <a:pPr lvl="2"/>
            <a:r>
              <a:rPr lang="en-US" dirty="0" smtClean="0"/>
              <a:t>Meat and other foods</a:t>
            </a:r>
          </a:p>
          <a:p>
            <a:r>
              <a:rPr lang="en-US" b="1" dirty="0" smtClean="0"/>
              <a:t>Why?</a:t>
            </a:r>
          </a:p>
          <a:p>
            <a:pPr lvl="1"/>
            <a:r>
              <a:rPr lang="en-US" dirty="0" smtClean="0"/>
              <a:t>Currently voluntary</a:t>
            </a:r>
          </a:p>
          <a:p>
            <a:pPr lvl="1"/>
            <a:r>
              <a:rPr lang="en-US" dirty="0" smtClean="0"/>
              <a:t>Standards for ensuring safety</a:t>
            </a:r>
          </a:p>
        </p:txBody>
      </p:sp>
      <p:sp>
        <p:nvSpPr>
          <p:cNvPr id="4" name="Title 3"/>
          <p:cNvSpPr>
            <a:spLocks noGrp="1"/>
          </p:cNvSpPr>
          <p:nvPr>
            <p:ph type="title"/>
          </p:nvPr>
        </p:nvSpPr>
        <p:spPr/>
        <p:txBody>
          <a:bodyPr>
            <a:normAutofit/>
          </a:bodyPr>
          <a:lstStyle/>
          <a:p>
            <a:r>
              <a:rPr lang="en-US" sz="2800" dirty="0" smtClean="0"/>
              <a:t>Hazard Analysis Critical Control Point (HACCP)</a:t>
            </a:r>
            <a:endParaRPr lang="en-US" sz="2800"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Tree>
    <p:extLst>
      <p:ext uri="{BB962C8B-B14F-4D97-AF65-F5344CB8AC3E}">
        <p14:creationId xmlns:p14="http://schemas.microsoft.com/office/powerpoint/2010/main" xmlns="" val="22708175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12</a:t>
            </a:fld>
            <a:endParaRPr lang="en-US" dirty="0"/>
          </a:p>
        </p:txBody>
      </p:sp>
      <p:sp>
        <p:nvSpPr>
          <p:cNvPr id="3" name="Content Placeholder 2"/>
          <p:cNvSpPr>
            <a:spLocks noGrp="1"/>
          </p:cNvSpPr>
          <p:nvPr>
            <p:ph idx="1"/>
          </p:nvPr>
        </p:nvSpPr>
        <p:spPr>
          <a:xfrm>
            <a:off x="457200" y="1316182"/>
            <a:ext cx="8599040" cy="4999951"/>
          </a:xfrm>
        </p:spPr>
        <p:txBody>
          <a:bodyPr>
            <a:normAutofit/>
          </a:bodyPr>
          <a:lstStyle/>
          <a:p>
            <a:r>
              <a:rPr lang="en-US" b="1" dirty="0" smtClean="0"/>
              <a:t>How to comply</a:t>
            </a:r>
          </a:p>
          <a:p>
            <a:pPr lvl="1"/>
            <a:r>
              <a:rPr lang="en-US" dirty="0" smtClean="0"/>
              <a:t>Perform a hazard analysis</a:t>
            </a:r>
          </a:p>
          <a:p>
            <a:pPr lvl="1"/>
            <a:r>
              <a:rPr lang="en-US" dirty="0" smtClean="0"/>
              <a:t>Identify critical control points</a:t>
            </a:r>
          </a:p>
          <a:p>
            <a:pPr lvl="2"/>
            <a:r>
              <a:rPr lang="en-US" dirty="0" smtClean="0"/>
              <a:t>Document </a:t>
            </a:r>
          </a:p>
          <a:p>
            <a:pPr lvl="1"/>
            <a:r>
              <a:rPr lang="en-US" dirty="0" smtClean="0"/>
              <a:t>Indentify and quantify critical limits</a:t>
            </a:r>
          </a:p>
          <a:p>
            <a:pPr lvl="1"/>
            <a:r>
              <a:rPr lang="en-US" dirty="0" smtClean="0"/>
              <a:t>Develop monitoring requirements</a:t>
            </a:r>
          </a:p>
          <a:p>
            <a:pPr lvl="1"/>
            <a:r>
              <a:rPr lang="en-US" dirty="0" smtClean="0"/>
              <a:t>Develop corrective action plans</a:t>
            </a:r>
          </a:p>
          <a:p>
            <a:pPr lvl="1"/>
            <a:r>
              <a:rPr lang="en-US" dirty="0" smtClean="0"/>
              <a:t>Establish procedures</a:t>
            </a:r>
          </a:p>
          <a:p>
            <a:pPr lvl="1"/>
            <a:r>
              <a:rPr lang="en-US" dirty="0" smtClean="0"/>
              <a:t>Establish and maintain record keeping procedures</a:t>
            </a:r>
          </a:p>
        </p:txBody>
      </p:sp>
      <p:sp>
        <p:nvSpPr>
          <p:cNvPr id="4" name="Title 3"/>
          <p:cNvSpPr>
            <a:spLocks noGrp="1"/>
          </p:cNvSpPr>
          <p:nvPr>
            <p:ph type="title"/>
          </p:nvPr>
        </p:nvSpPr>
        <p:spPr/>
        <p:txBody>
          <a:bodyPr>
            <a:normAutofit/>
          </a:bodyPr>
          <a:lstStyle/>
          <a:p>
            <a:r>
              <a:rPr lang="en-US" sz="2800" dirty="0" smtClean="0"/>
              <a:t>Hazard Analysis Critical Control Point (HACCP)</a:t>
            </a:r>
            <a:endParaRPr lang="en-US" sz="2800"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Tree>
    <p:extLst>
      <p:ext uri="{BB962C8B-B14F-4D97-AF65-F5344CB8AC3E}">
        <p14:creationId xmlns:p14="http://schemas.microsoft.com/office/powerpoint/2010/main" xmlns="" val="227081754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Who are they?</a:t>
            </a:r>
          </a:p>
          <a:p>
            <a:pPr lvl="1"/>
            <a:r>
              <a:rPr lang="en-US" dirty="0" smtClean="0"/>
              <a:t>International standard setting body</a:t>
            </a:r>
          </a:p>
          <a:p>
            <a:r>
              <a:rPr lang="en-US" b="1" dirty="0" smtClean="0"/>
              <a:t>What do they do?</a:t>
            </a:r>
          </a:p>
          <a:p>
            <a:pPr lvl="1"/>
            <a:r>
              <a:rPr lang="en-US" dirty="0" smtClean="0"/>
              <a:t>Produces standards</a:t>
            </a:r>
          </a:p>
          <a:p>
            <a:pPr lvl="2"/>
            <a:r>
              <a:rPr lang="en-US" dirty="0" smtClean="0"/>
              <a:t>Technical reports</a:t>
            </a:r>
          </a:p>
          <a:p>
            <a:pPr lvl="2"/>
            <a:r>
              <a:rPr lang="en-US" dirty="0" smtClean="0"/>
              <a:t>Technical specifications</a:t>
            </a:r>
          </a:p>
          <a:p>
            <a:pPr lvl="2"/>
            <a:r>
              <a:rPr lang="en-US" dirty="0" smtClean="0"/>
              <a:t>Guidelines</a:t>
            </a:r>
          </a:p>
          <a:p>
            <a:r>
              <a:rPr lang="en-US" b="1" dirty="0" smtClean="0"/>
              <a:t>Why?</a:t>
            </a:r>
          </a:p>
          <a:p>
            <a:pPr lvl="1"/>
            <a:r>
              <a:rPr lang="en-US" dirty="0" smtClean="0"/>
              <a:t>Ensure product safety</a:t>
            </a:r>
          </a:p>
          <a:p>
            <a:pPr lvl="1"/>
            <a:r>
              <a:rPr lang="en-US" dirty="0" smtClean="0"/>
              <a:t>Ensure all companies following same guidelines</a:t>
            </a:r>
          </a:p>
          <a:p>
            <a:endParaRPr lang="en-US" dirty="0" smtClean="0"/>
          </a:p>
          <a:p>
            <a:endParaRPr lang="en-US" dirty="0" smtClean="0"/>
          </a:p>
        </p:txBody>
      </p:sp>
      <p:sp>
        <p:nvSpPr>
          <p:cNvPr id="3" name="Title 2"/>
          <p:cNvSpPr>
            <a:spLocks noGrp="1"/>
          </p:cNvSpPr>
          <p:nvPr>
            <p:ph type="title"/>
          </p:nvPr>
        </p:nvSpPr>
        <p:spPr/>
        <p:txBody>
          <a:bodyPr>
            <a:normAutofit fontScale="90000"/>
          </a:bodyPr>
          <a:lstStyle/>
          <a:p>
            <a:r>
              <a:rPr lang="en-US" sz="2800" dirty="0" smtClean="0"/>
              <a:t>International Organization for Standardization (ISO)</a:t>
            </a:r>
            <a:endParaRPr lang="en-US" sz="2800" dirty="0"/>
          </a:p>
        </p:txBody>
      </p:sp>
      <p:sp>
        <p:nvSpPr>
          <p:cNvPr id="4" name="Text Placeholder 3"/>
          <p:cNvSpPr>
            <a:spLocks noGrp="1"/>
          </p:cNvSpPr>
          <p:nvPr>
            <p:ph type="body" sz="quarter" idx="11"/>
          </p:nvPr>
        </p:nvSpPr>
        <p:spPr/>
        <p:txBody>
          <a:bodyPr/>
          <a:lstStyle/>
          <a:p>
            <a:r>
              <a:rPr lang="en-US" dirty="0" smtClean="0"/>
              <a:t>QAD Midwest User Group</a:t>
            </a:r>
            <a:endParaRPr lang="en-US" dirty="0"/>
          </a:p>
        </p:txBody>
      </p:sp>
      <p:sp>
        <p:nvSpPr>
          <p:cNvPr id="5" name="Slide Number Placeholder 4"/>
          <p:cNvSpPr>
            <a:spLocks noGrp="1"/>
          </p:cNvSpPr>
          <p:nvPr>
            <p:ph type="sldNum" sz="quarter" idx="12"/>
          </p:nvPr>
        </p:nvSpPr>
        <p:spPr/>
        <p:txBody>
          <a:bodyPr/>
          <a:lstStyle/>
          <a:p>
            <a:fld id="{273E72B8-8E89-4E2B-9EA3-56B5D800E1EB}" type="slidenum">
              <a:rPr lang="en-US" smtClean="0"/>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International standard for F&amp;B safety</a:t>
            </a:r>
          </a:p>
          <a:p>
            <a:r>
              <a:rPr lang="en-US" dirty="0" smtClean="0"/>
              <a:t>A derivative of ISO 9000</a:t>
            </a:r>
          </a:p>
          <a:p>
            <a:r>
              <a:rPr lang="en-US" dirty="0" smtClean="0"/>
              <a:t>Three major components</a:t>
            </a:r>
          </a:p>
          <a:p>
            <a:pPr lvl="1"/>
            <a:r>
              <a:rPr lang="en-US" dirty="0" smtClean="0"/>
              <a:t>Total process documentation</a:t>
            </a:r>
          </a:p>
          <a:p>
            <a:pPr lvl="1"/>
            <a:r>
              <a:rPr lang="en-US" dirty="0" smtClean="0"/>
              <a:t>Mandated employee training</a:t>
            </a:r>
          </a:p>
          <a:p>
            <a:pPr lvl="1"/>
            <a:r>
              <a:rPr lang="en-US" dirty="0" smtClean="0"/>
              <a:t>Defined hazard levels</a:t>
            </a:r>
          </a:p>
          <a:p>
            <a:endParaRPr lang="en-US" dirty="0" smtClean="0"/>
          </a:p>
        </p:txBody>
      </p:sp>
      <p:sp>
        <p:nvSpPr>
          <p:cNvPr id="3" name="Title 2"/>
          <p:cNvSpPr>
            <a:spLocks noGrp="1"/>
          </p:cNvSpPr>
          <p:nvPr>
            <p:ph type="title"/>
          </p:nvPr>
        </p:nvSpPr>
        <p:spPr/>
        <p:txBody>
          <a:bodyPr>
            <a:normAutofit/>
          </a:bodyPr>
          <a:lstStyle/>
          <a:p>
            <a:r>
              <a:rPr lang="en-US" sz="2800" dirty="0" smtClean="0"/>
              <a:t>ISO 22000</a:t>
            </a:r>
            <a:endParaRPr lang="en-US" sz="2800" dirty="0"/>
          </a:p>
        </p:txBody>
      </p:sp>
      <p:sp>
        <p:nvSpPr>
          <p:cNvPr id="4" name="Text Placeholder 3"/>
          <p:cNvSpPr>
            <a:spLocks noGrp="1"/>
          </p:cNvSpPr>
          <p:nvPr>
            <p:ph type="body" sz="quarter" idx="11"/>
          </p:nvPr>
        </p:nvSpPr>
        <p:spPr/>
        <p:txBody>
          <a:bodyPr/>
          <a:lstStyle/>
          <a:p>
            <a:r>
              <a:rPr lang="en-US" dirty="0" smtClean="0"/>
              <a:t>QAD Midwest User Group</a:t>
            </a:r>
            <a:endParaRPr lang="en-US" dirty="0"/>
          </a:p>
        </p:txBody>
      </p:sp>
      <p:sp>
        <p:nvSpPr>
          <p:cNvPr id="5" name="Slide Number Placeholder 4"/>
          <p:cNvSpPr>
            <a:spLocks noGrp="1"/>
          </p:cNvSpPr>
          <p:nvPr>
            <p:ph type="sldNum" sz="quarter" idx="12"/>
          </p:nvPr>
        </p:nvSpPr>
        <p:spPr/>
        <p:txBody>
          <a:bodyPr/>
          <a:lstStyle/>
          <a:p>
            <a:fld id="{273E72B8-8E89-4E2B-9EA3-56B5D800E1EB}" type="slidenum">
              <a:rPr lang="en-US" smtClean="0"/>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15</a:t>
            </a:fld>
            <a:endParaRPr lang="en-US" dirty="0"/>
          </a:p>
        </p:txBody>
      </p:sp>
      <p:sp>
        <p:nvSpPr>
          <p:cNvPr id="6" name="Title 5"/>
          <p:cNvSpPr>
            <a:spLocks noGrp="1"/>
          </p:cNvSpPr>
          <p:nvPr>
            <p:ph type="title"/>
          </p:nvPr>
        </p:nvSpPr>
        <p:spPr/>
        <p:txBody>
          <a:bodyPr>
            <a:normAutofit/>
          </a:bodyPr>
          <a:lstStyle/>
          <a:p>
            <a:r>
              <a:rPr lang="en-US" dirty="0" smtClean="0"/>
              <a:t>QAD Quality Management</a:t>
            </a:r>
            <a:endParaRPr lang="en-US" dirty="0"/>
          </a:p>
        </p:txBody>
      </p:sp>
      <p:sp>
        <p:nvSpPr>
          <p:cNvPr id="8" name="Text Placeholder 7"/>
          <p:cNvSpPr>
            <a:spLocks noGrp="1"/>
          </p:cNvSpPr>
          <p:nvPr>
            <p:ph type="body" sz="quarter" idx="11"/>
          </p:nvPr>
        </p:nvSpPr>
        <p:spPr/>
        <p:txBody>
          <a:bodyPr/>
          <a:lstStyle/>
          <a:p>
            <a:r>
              <a:rPr lang="en-US" dirty="0" smtClean="0"/>
              <a:t>QAD Midwest User Group</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16</a:t>
            </a:fld>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Tracks supplier product quality</a:t>
            </a:r>
          </a:p>
          <a:p>
            <a:pPr lvl="1"/>
            <a:r>
              <a:rPr lang="en-US" dirty="0" smtClean="0"/>
              <a:t>At incoming inspection</a:t>
            </a:r>
          </a:p>
          <a:p>
            <a:pPr lvl="1"/>
            <a:r>
              <a:rPr lang="en-US" dirty="0" smtClean="0"/>
              <a:t>Testing during manufacturing</a:t>
            </a:r>
          </a:p>
          <a:p>
            <a:pPr lvl="1"/>
            <a:r>
              <a:rPr lang="en-US" dirty="0" smtClean="0"/>
              <a:t>Inventory sampling</a:t>
            </a:r>
          </a:p>
          <a:p>
            <a:r>
              <a:rPr lang="en-US" dirty="0" smtClean="0"/>
              <a:t>Trend reports by supplier or part</a:t>
            </a:r>
          </a:p>
          <a:p>
            <a:r>
              <a:rPr lang="en-US" dirty="0" smtClean="0"/>
              <a:t>Certificate of Analysis generated for parts indicating:</a:t>
            </a:r>
          </a:p>
          <a:p>
            <a:pPr lvl="1"/>
            <a:r>
              <a:rPr lang="en-US" dirty="0" smtClean="0"/>
              <a:t>Testing performed</a:t>
            </a:r>
          </a:p>
          <a:p>
            <a:pPr lvl="1"/>
            <a:r>
              <a:rPr lang="en-US" dirty="0" smtClean="0"/>
              <a:t>Pass/fail statistics</a:t>
            </a:r>
          </a:p>
          <a:p>
            <a:r>
              <a:rPr lang="en-US" dirty="0" smtClean="0"/>
              <a:t>Test instructions can be added to work order documentation</a:t>
            </a:r>
          </a:p>
          <a:p>
            <a:r>
              <a:rPr lang="en-US" dirty="0" smtClean="0"/>
              <a:t>Test results and production progress reported easily</a:t>
            </a:r>
          </a:p>
          <a:p>
            <a:r>
              <a:rPr lang="en-US" dirty="0" smtClean="0"/>
              <a:t>Stores the definitions of standard testing procedures</a:t>
            </a:r>
          </a:p>
        </p:txBody>
      </p:sp>
      <p:sp>
        <p:nvSpPr>
          <p:cNvPr id="4" name="Title 3"/>
          <p:cNvSpPr>
            <a:spLocks noGrp="1"/>
          </p:cNvSpPr>
          <p:nvPr>
            <p:ph type="title"/>
          </p:nvPr>
        </p:nvSpPr>
        <p:spPr/>
        <p:txBody>
          <a:bodyPr>
            <a:normAutofit fontScale="90000"/>
          </a:bodyPr>
          <a:lstStyle/>
          <a:p>
            <a:r>
              <a:rPr lang="en-US" dirty="0" smtClean="0"/>
              <a:t>QAD Core Quality Management - Features</a:t>
            </a:r>
            <a:endParaRPr lang="en-US"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Tree>
    <p:extLst>
      <p:ext uri="{BB962C8B-B14F-4D97-AF65-F5344CB8AC3E}">
        <p14:creationId xmlns:p14="http://schemas.microsoft.com/office/powerpoint/2010/main" xmlns="" val="2270817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17</a:t>
            </a:fld>
            <a:endParaRPr lang="en-US" dirty="0"/>
          </a:p>
        </p:txBody>
      </p:sp>
      <p:sp>
        <p:nvSpPr>
          <p:cNvPr id="3" name="Content Placeholder 2"/>
          <p:cNvSpPr>
            <a:spLocks noGrp="1"/>
          </p:cNvSpPr>
          <p:nvPr>
            <p:ph idx="1"/>
          </p:nvPr>
        </p:nvSpPr>
        <p:spPr>
          <a:xfrm>
            <a:off x="457200" y="1316182"/>
            <a:ext cx="8229600" cy="1260763"/>
          </a:xfrm>
        </p:spPr>
        <p:txBody>
          <a:bodyPr>
            <a:normAutofit/>
          </a:bodyPr>
          <a:lstStyle/>
          <a:p>
            <a:r>
              <a:rPr lang="en-US" dirty="0" smtClean="0"/>
              <a:t>Sample quality inspection card</a:t>
            </a:r>
          </a:p>
          <a:p>
            <a:r>
              <a:rPr lang="en-US" dirty="0" smtClean="0"/>
              <a:t>Includes all critical statistics</a:t>
            </a:r>
          </a:p>
          <a:p>
            <a:pPr lvl="1"/>
            <a:endParaRPr lang="en-US" dirty="0" smtClean="0"/>
          </a:p>
        </p:txBody>
      </p:sp>
      <p:sp>
        <p:nvSpPr>
          <p:cNvPr id="4" name="Title 3"/>
          <p:cNvSpPr>
            <a:spLocks noGrp="1"/>
          </p:cNvSpPr>
          <p:nvPr>
            <p:ph type="title"/>
          </p:nvPr>
        </p:nvSpPr>
        <p:spPr/>
        <p:txBody>
          <a:bodyPr>
            <a:normAutofit/>
          </a:bodyPr>
          <a:lstStyle/>
          <a:p>
            <a:r>
              <a:rPr lang="en-US" dirty="0" smtClean="0"/>
              <a:t>QAD Core Quality Management</a:t>
            </a:r>
            <a:endParaRPr lang="en-US"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pic>
        <p:nvPicPr>
          <p:cNvPr id="6" name="Picture 2"/>
          <p:cNvPicPr>
            <a:picLocks noChangeAspect="1" noChangeArrowheads="1"/>
          </p:cNvPicPr>
          <p:nvPr/>
        </p:nvPicPr>
        <p:blipFill>
          <a:blip r:embed="rId2"/>
          <a:srcRect/>
          <a:stretch>
            <a:fillRect/>
          </a:stretch>
        </p:blipFill>
        <p:spPr bwMode="auto">
          <a:xfrm>
            <a:off x="457200" y="2576945"/>
            <a:ext cx="7897091" cy="3595253"/>
          </a:xfrm>
          <a:prstGeom prst="rect">
            <a:avLst/>
          </a:prstGeom>
          <a:noFill/>
          <a:ln w="9525">
            <a:noFill/>
            <a:miter lim="800000"/>
            <a:headEnd/>
            <a:tailEnd/>
          </a:ln>
        </p:spPr>
      </p:pic>
    </p:spTree>
    <p:extLst>
      <p:ext uri="{BB962C8B-B14F-4D97-AF65-F5344CB8AC3E}">
        <p14:creationId xmlns:p14="http://schemas.microsoft.com/office/powerpoint/2010/main" xmlns="" val="2270817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Complete lot and serial number tracking</a:t>
            </a:r>
          </a:p>
          <a:p>
            <a:pPr lvl="1"/>
            <a:r>
              <a:rPr lang="en-US" dirty="0" smtClean="0"/>
              <a:t>Finished products</a:t>
            </a:r>
          </a:p>
          <a:p>
            <a:pPr lvl="1"/>
            <a:r>
              <a:rPr lang="en-US" dirty="0" smtClean="0"/>
              <a:t>Work in process</a:t>
            </a:r>
          </a:p>
          <a:p>
            <a:pPr lvl="1"/>
            <a:r>
              <a:rPr lang="en-US" dirty="0" smtClean="0"/>
              <a:t>Raw materials – supplier tracing</a:t>
            </a:r>
          </a:p>
          <a:p>
            <a:r>
              <a:rPr lang="en-US" dirty="0" smtClean="0"/>
              <a:t>Mandated by GMP’s</a:t>
            </a:r>
          </a:p>
          <a:p>
            <a:r>
              <a:rPr lang="en-US" dirty="0" smtClean="0"/>
              <a:t>Support product liability</a:t>
            </a:r>
          </a:p>
          <a:p>
            <a:pPr lvl="1"/>
            <a:r>
              <a:rPr lang="en-US" dirty="0" smtClean="0"/>
              <a:t>Warranty recalls</a:t>
            </a:r>
          </a:p>
          <a:p>
            <a:pPr lvl="1"/>
            <a:r>
              <a:rPr lang="en-US" dirty="0" smtClean="0"/>
              <a:t>Investigation</a:t>
            </a:r>
          </a:p>
        </p:txBody>
      </p:sp>
      <p:sp>
        <p:nvSpPr>
          <p:cNvPr id="3" name="Title 2"/>
          <p:cNvSpPr>
            <a:spLocks noGrp="1"/>
          </p:cNvSpPr>
          <p:nvPr>
            <p:ph type="title"/>
          </p:nvPr>
        </p:nvSpPr>
        <p:spPr/>
        <p:txBody>
          <a:bodyPr>
            <a:normAutofit/>
          </a:bodyPr>
          <a:lstStyle/>
          <a:p>
            <a:r>
              <a:rPr lang="en-US" dirty="0" smtClean="0"/>
              <a:t>Lot Management</a:t>
            </a:r>
            <a:endParaRPr lang="en-US" dirty="0"/>
          </a:p>
        </p:txBody>
      </p:sp>
      <p:sp>
        <p:nvSpPr>
          <p:cNvPr id="7" name="Text Placeholder 5"/>
          <p:cNvSpPr>
            <a:spLocks noGrp="1"/>
          </p:cNvSpPr>
          <p:nvPr>
            <p:ph type="body" sz="quarter" idx="11"/>
          </p:nvPr>
        </p:nvSpPr>
        <p:spPr>
          <a:xfrm>
            <a:off x="457200" y="179388"/>
            <a:ext cx="8229600" cy="428625"/>
          </a:xfrm>
        </p:spPr>
        <p:txBody>
          <a:bodyPr/>
          <a:lstStyle/>
          <a:p>
            <a:r>
              <a:rPr lang="en-US" dirty="0" smtClean="0"/>
              <a:t>QAD Midwest User Group</a:t>
            </a:r>
            <a:endParaRPr lang="en-US" dirty="0"/>
          </a:p>
        </p:txBody>
      </p:sp>
    </p:spTree>
    <p:extLst>
      <p:ext uri="{BB962C8B-B14F-4D97-AF65-F5344CB8AC3E}">
        <p14:creationId xmlns:p14="http://schemas.microsoft.com/office/powerpoint/2010/main" xmlns="" val="4137611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16182"/>
            <a:ext cx="8229601" cy="4999951"/>
          </a:xfrm>
        </p:spPr>
        <p:txBody>
          <a:bodyPr>
            <a:normAutofit/>
          </a:bodyPr>
          <a:lstStyle/>
          <a:p>
            <a:r>
              <a:rPr lang="en-US" dirty="0" smtClean="0"/>
              <a:t>Control combining and splitting of lots</a:t>
            </a:r>
          </a:p>
          <a:p>
            <a:r>
              <a:rPr lang="en-US" dirty="0" smtClean="0"/>
              <a:t>Control the WIP inventory quantity-on-hand</a:t>
            </a:r>
          </a:p>
          <a:p>
            <a:r>
              <a:rPr lang="en-US" dirty="0" smtClean="0"/>
              <a:t>Trace component material lots consumed </a:t>
            </a:r>
          </a:p>
          <a:p>
            <a:pPr lvl="1"/>
            <a:r>
              <a:rPr lang="en-US" dirty="0" smtClean="0"/>
              <a:t>By routing</a:t>
            </a:r>
          </a:p>
          <a:p>
            <a:pPr lvl="1"/>
            <a:r>
              <a:rPr lang="en-US" dirty="0" smtClean="0"/>
              <a:t>Finished lots</a:t>
            </a:r>
          </a:p>
          <a:p>
            <a:r>
              <a:rPr lang="en-US" dirty="0" smtClean="0"/>
              <a:t>Trace by operation</a:t>
            </a:r>
          </a:p>
        </p:txBody>
      </p:sp>
      <p:sp>
        <p:nvSpPr>
          <p:cNvPr id="3" name="Title 2"/>
          <p:cNvSpPr>
            <a:spLocks noGrp="1"/>
          </p:cNvSpPr>
          <p:nvPr>
            <p:ph type="title"/>
          </p:nvPr>
        </p:nvSpPr>
        <p:spPr/>
        <p:txBody>
          <a:bodyPr>
            <a:normAutofit/>
          </a:bodyPr>
          <a:lstStyle/>
          <a:p>
            <a:r>
              <a:rPr lang="en-US" dirty="0" smtClean="0"/>
              <a:t>Work in Process Lot Tracking</a:t>
            </a:r>
            <a:endParaRPr lang="en-US" dirty="0"/>
          </a:p>
        </p:txBody>
      </p:sp>
      <p:sp>
        <p:nvSpPr>
          <p:cNvPr id="7" name="Text Placeholder 5"/>
          <p:cNvSpPr>
            <a:spLocks noGrp="1"/>
          </p:cNvSpPr>
          <p:nvPr>
            <p:ph type="body" sz="quarter" idx="11"/>
          </p:nvPr>
        </p:nvSpPr>
        <p:spPr>
          <a:xfrm>
            <a:off x="457200" y="179388"/>
            <a:ext cx="8229600" cy="428625"/>
          </a:xfrm>
        </p:spPr>
        <p:txBody>
          <a:bodyPr/>
          <a:lstStyle/>
          <a:p>
            <a:r>
              <a:rPr lang="en-US" dirty="0" smtClean="0"/>
              <a:t>QAD Midwest User Group</a:t>
            </a:r>
            <a:endParaRPr lang="en-US" dirty="0"/>
          </a:p>
        </p:txBody>
      </p:sp>
    </p:spTree>
    <p:extLst>
      <p:ext uri="{BB962C8B-B14F-4D97-AF65-F5344CB8AC3E}">
        <p14:creationId xmlns:p14="http://schemas.microsoft.com/office/powerpoint/2010/main" xmlns="" val="4137611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D295FD85-0E9A-9A4B-AEA4-CF6493BFD0E6}" type="slidenum">
              <a:rPr lang="en-US" smtClean="0"/>
              <a:pPr/>
              <a:t>2</a:t>
            </a:fld>
            <a:endParaRPr lang="en-US" dirty="0"/>
          </a:p>
        </p:txBody>
      </p:sp>
      <p:sp>
        <p:nvSpPr>
          <p:cNvPr id="5" name="Content Placeholder 4"/>
          <p:cNvSpPr>
            <a:spLocks noGrp="1"/>
          </p:cNvSpPr>
          <p:nvPr>
            <p:ph idx="1"/>
            <p:custDataLst>
              <p:tags r:id="rId3"/>
            </p:custDataLst>
          </p:nvPr>
        </p:nvSpPr>
        <p:spPr/>
        <p:txBody>
          <a:bodyPr>
            <a:normAutofit/>
          </a:bodyPr>
          <a:lstStyle/>
          <a:p>
            <a:pPr>
              <a:buNone/>
            </a:pPr>
            <a:r>
              <a:rPr lang="en-US" sz="2500" dirty="0" smtClean="0"/>
              <a:t>	The following is intended to outline QAD’s general product direction. It is intended for information purposes only, and may not be incorporated into any contract.  It is not a commitment to deliver any material, code, functional capabilities, and should not be relied upon in making purchasing decisions. The development, release, and timing of any features or functional capabilities described for QAD’s products remains at the sole discretion of QAD.</a:t>
            </a:r>
            <a:endParaRPr lang="en-US" sz="2500" dirty="0"/>
          </a:p>
        </p:txBody>
      </p:sp>
      <p:sp>
        <p:nvSpPr>
          <p:cNvPr id="3" name="Title 2"/>
          <p:cNvSpPr>
            <a:spLocks noGrp="1"/>
          </p:cNvSpPr>
          <p:nvPr>
            <p:ph type="title"/>
            <p:custDataLst>
              <p:tags r:id="rId4"/>
            </p:custDataLst>
          </p:nvPr>
        </p:nvSpPr>
        <p:spPr/>
        <p:txBody>
          <a:bodyPr>
            <a:normAutofit/>
          </a:bodyPr>
          <a:lstStyle/>
          <a:p>
            <a:r>
              <a:rPr lang="en-US" sz="3200" dirty="0" smtClean="0"/>
              <a:t>Safe Harbor Statement</a:t>
            </a:r>
            <a:endParaRPr lang="en-US" sz="3200" dirty="0"/>
          </a:p>
        </p:txBody>
      </p:sp>
      <p:sp>
        <p:nvSpPr>
          <p:cNvPr id="8" name="Text Placeholder 3"/>
          <p:cNvSpPr>
            <a:spLocks noGrp="1"/>
          </p:cNvSpPr>
          <p:nvPr>
            <p:ph type="body" sz="quarter" idx="11"/>
            <p:custDataLst>
              <p:tags r:id="rId5"/>
            </p:custDataLst>
          </p:nvPr>
        </p:nvSpPr>
        <p:spPr/>
        <p:txBody>
          <a:bodyPr/>
          <a:lstStyle/>
          <a:p>
            <a:r>
              <a:rPr lang="en-US" dirty="0" smtClean="0"/>
              <a:t>QAD Midwest User Group</a:t>
            </a:r>
            <a:endParaRPr lang="en-US" dirty="0"/>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20</a:t>
            </a:fld>
            <a:endParaRPr lang="en-US" dirty="0"/>
          </a:p>
        </p:txBody>
      </p:sp>
      <p:sp>
        <p:nvSpPr>
          <p:cNvPr id="3" name="Content Placeholder 2"/>
          <p:cNvSpPr>
            <a:spLocks noGrp="1"/>
          </p:cNvSpPr>
          <p:nvPr>
            <p:ph idx="1"/>
          </p:nvPr>
        </p:nvSpPr>
        <p:spPr/>
        <p:txBody>
          <a:bodyPr>
            <a:normAutofit/>
          </a:bodyPr>
          <a:lstStyle/>
          <a:p>
            <a:pPr>
              <a:lnSpc>
                <a:spcPct val="110000"/>
              </a:lnSpc>
              <a:spcBef>
                <a:spcPts val="600"/>
              </a:spcBef>
            </a:pPr>
            <a:r>
              <a:rPr lang="en-US" dirty="0" smtClean="0"/>
              <a:t>Ensures suppliers deliver quality parts</a:t>
            </a:r>
          </a:p>
          <a:p>
            <a:pPr>
              <a:lnSpc>
                <a:spcPct val="110000"/>
              </a:lnSpc>
              <a:spcBef>
                <a:spcPts val="600"/>
              </a:spcBef>
            </a:pPr>
            <a:r>
              <a:rPr lang="en-US" dirty="0" smtClean="0"/>
              <a:t>Improves the visibility of quality trends</a:t>
            </a:r>
          </a:p>
          <a:p>
            <a:pPr lvl="1">
              <a:lnSpc>
                <a:spcPct val="110000"/>
              </a:lnSpc>
              <a:spcBef>
                <a:spcPts val="600"/>
              </a:spcBef>
            </a:pPr>
            <a:r>
              <a:rPr lang="en-US" dirty="0" smtClean="0"/>
              <a:t>Allows for addressing issues proactively</a:t>
            </a:r>
          </a:p>
          <a:p>
            <a:pPr lvl="1">
              <a:lnSpc>
                <a:spcPct val="110000"/>
              </a:lnSpc>
              <a:spcBef>
                <a:spcPts val="600"/>
              </a:spcBef>
            </a:pPr>
            <a:r>
              <a:rPr lang="en-US" dirty="0" smtClean="0"/>
              <a:t>Allows suppliers to correct issues earlier</a:t>
            </a:r>
          </a:p>
          <a:p>
            <a:pPr>
              <a:lnSpc>
                <a:spcPct val="110000"/>
              </a:lnSpc>
              <a:spcBef>
                <a:spcPts val="600"/>
              </a:spcBef>
            </a:pPr>
            <a:r>
              <a:rPr lang="en-US" dirty="0" smtClean="0"/>
              <a:t>Provides visibility of quality issues</a:t>
            </a:r>
          </a:p>
          <a:p>
            <a:r>
              <a:rPr lang="en-US" dirty="0" smtClean="0"/>
              <a:t>Streamlines inspection processes</a:t>
            </a:r>
          </a:p>
          <a:p>
            <a:r>
              <a:rPr lang="en-US" dirty="0" smtClean="0"/>
              <a:t>Define certification of suppliers</a:t>
            </a:r>
          </a:p>
          <a:p>
            <a:r>
              <a:rPr lang="en-US" dirty="0" smtClean="0"/>
              <a:t>Integrated to core operations </a:t>
            </a:r>
          </a:p>
          <a:p>
            <a:pPr lvl="1"/>
            <a:r>
              <a:rPr lang="en-US" dirty="0" smtClean="0"/>
              <a:t>Real time data collection</a:t>
            </a:r>
          </a:p>
        </p:txBody>
      </p:sp>
      <p:sp>
        <p:nvSpPr>
          <p:cNvPr id="4" name="Title 3"/>
          <p:cNvSpPr>
            <a:spLocks noGrp="1"/>
          </p:cNvSpPr>
          <p:nvPr>
            <p:ph type="title"/>
          </p:nvPr>
        </p:nvSpPr>
        <p:spPr/>
        <p:txBody>
          <a:bodyPr/>
          <a:lstStyle/>
          <a:p>
            <a:r>
              <a:rPr lang="en-US" dirty="0" smtClean="0"/>
              <a:t>QAD Core Quality Management - Value</a:t>
            </a:r>
            <a:endParaRPr lang="en-US"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Tree>
    <p:extLst>
      <p:ext uri="{BB962C8B-B14F-4D97-AF65-F5344CB8AC3E}">
        <p14:creationId xmlns:p14="http://schemas.microsoft.com/office/powerpoint/2010/main" xmlns="" val="2270817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21</a:t>
            </a:fld>
            <a:endParaRPr lang="en-US" dirty="0"/>
          </a:p>
        </p:txBody>
      </p:sp>
      <p:sp>
        <p:nvSpPr>
          <p:cNvPr id="6" name="Title 5"/>
          <p:cNvSpPr>
            <a:spLocks noGrp="1"/>
          </p:cNvSpPr>
          <p:nvPr>
            <p:ph type="title"/>
          </p:nvPr>
        </p:nvSpPr>
        <p:spPr/>
        <p:txBody>
          <a:bodyPr/>
          <a:lstStyle/>
          <a:p>
            <a:r>
              <a:rPr lang="en-US" dirty="0" smtClean="0"/>
              <a:t>CEBOS Quality Management System</a:t>
            </a:r>
            <a:endParaRPr lang="en-US" dirty="0"/>
          </a:p>
        </p:txBody>
      </p:sp>
      <p:sp>
        <p:nvSpPr>
          <p:cNvPr id="8" name="Text Placeholder 7"/>
          <p:cNvSpPr>
            <a:spLocks noGrp="1"/>
          </p:cNvSpPr>
          <p:nvPr>
            <p:ph type="body" sz="quarter" idx="11"/>
          </p:nvPr>
        </p:nvSpPr>
        <p:spPr/>
        <p:txBody>
          <a:bodyPr/>
          <a:lstStyle/>
          <a:p>
            <a:r>
              <a:rPr lang="en-US" dirty="0" smtClean="0"/>
              <a:t>QAD Midwest User Group</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22</a:t>
            </a:fld>
            <a:endParaRPr lang="en-US" dirty="0"/>
          </a:p>
        </p:txBody>
      </p:sp>
      <p:sp>
        <p:nvSpPr>
          <p:cNvPr id="3" name="Content Placeholder 2"/>
          <p:cNvSpPr>
            <a:spLocks noGrp="1"/>
          </p:cNvSpPr>
          <p:nvPr>
            <p:ph idx="1"/>
          </p:nvPr>
        </p:nvSpPr>
        <p:spPr>
          <a:xfrm>
            <a:off x="457200" y="1365611"/>
            <a:ext cx="8229600" cy="3453526"/>
          </a:xfrm>
        </p:spPr>
        <p:txBody>
          <a:bodyPr>
            <a:normAutofit/>
          </a:bodyPr>
          <a:lstStyle/>
          <a:p>
            <a:pPr>
              <a:spcBef>
                <a:spcPts val="600"/>
              </a:spcBef>
              <a:spcAft>
                <a:spcPts val="600"/>
              </a:spcAft>
            </a:pPr>
            <a:r>
              <a:rPr lang="en-US" sz="3200" dirty="0" smtClean="0"/>
              <a:t>18+ Year Old Software Company</a:t>
            </a:r>
          </a:p>
          <a:p>
            <a:pPr>
              <a:spcBef>
                <a:spcPts val="600"/>
              </a:spcBef>
              <a:spcAft>
                <a:spcPts val="600"/>
              </a:spcAft>
            </a:pPr>
            <a:r>
              <a:rPr lang="en-US" sz="3200" dirty="0" smtClean="0"/>
              <a:t>Management System Standards Focus</a:t>
            </a:r>
          </a:p>
          <a:p>
            <a:pPr>
              <a:spcBef>
                <a:spcPts val="600"/>
              </a:spcBef>
              <a:spcAft>
                <a:spcPts val="600"/>
              </a:spcAft>
            </a:pPr>
            <a:r>
              <a:rPr lang="en-US" sz="3200" dirty="0" smtClean="0"/>
              <a:t>Division of QAD</a:t>
            </a:r>
          </a:p>
          <a:p>
            <a:pPr>
              <a:spcBef>
                <a:spcPts val="600"/>
              </a:spcBef>
              <a:spcAft>
                <a:spcPts val="600"/>
              </a:spcAft>
            </a:pPr>
            <a:r>
              <a:rPr lang="en-US" sz="3200" dirty="0" smtClean="0"/>
              <a:t>Division Headquarters in Brighton, MI</a:t>
            </a:r>
          </a:p>
          <a:p>
            <a:pPr>
              <a:spcBef>
                <a:spcPts val="600"/>
              </a:spcBef>
              <a:spcAft>
                <a:spcPts val="600"/>
              </a:spcAft>
            </a:pPr>
            <a:r>
              <a:rPr lang="en-US" sz="3200" dirty="0" smtClean="0"/>
              <a:t>Certified to ISO 9001:2008</a:t>
            </a:r>
          </a:p>
        </p:txBody>
      </p:sp>
      <p:sp>
        <p:nvSpPr>
          <p:cNvPr id="4" name="Title 3"/>
          <p:cNvSpPr>
            <a:spLocks noGrp="1"/>
          </p:cNvSpPr>
          <p:nvPr>
            <p:ph type="title"/>
          </p:nvPr>
        </p:nvSpPr>
        <p:spPr/>
        <p:txBody>
          <a:bodyPr/>
          <a:lstStyle/>
          <a:p>
            <a:r>
              <a:rPr lang="en-US" dirty="0" smtClean="0">
                <a:latin typeface="Century Gothic" pitchFamily="34" charset="0"/>
                <a:ea typeface="MS PGothic"/>
                <a:cs typeface="Century Gothic" pitchFamily="34" charset="0"/>
              </a:rPr>
              <a:t>CEBOS Overview</a:t>
            </a:r>
            <a:endParaRPr lang="en-US" dirty="0"/>
          </a:p>
        </p:txBody>
      </p:sp>
      <p:sp>
        <p:nvSpPr>
          <p:cNvPr id="6" name="Text Placeholder 5"/>
          <p:cNvSpPr>
            <a:spLocks noGrp="1"/>
          </p:cNvSpPr>
          <p:nvPr>
            <p:ph type="body" sz="quarter" idx="11"/>
          </p:nvPr>
        </p:nvSpPr>
        <p:spPr/>
        <p:txBody>
          <a:bodyPr/>
          <a:lstStyle/>
          <a:p>
            <a:r>
              <a:rPr lang="en-US" dirty="0"/>
              <a:t>Integrating QAD and the Quality Management System</a:t>
            </a:r>
          </a:p>
        </p:txBody>
      </p:sp>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48834" y="6435541"/>
            <a:ext cx="1037966" cy="423018"/>
          </a:xfrm>
          <a:prstGeom prst="rect">
            <a:avLst/>
          </a:prstGeom>
        </p:spPr>
      </p:pic>
    </p:spTree>
    <p:extLst>
      <p:ext uri="{BB962C8B-B14F-4D97-AF65-F5344CB8AC3E}">
        <p14:creationId xmlns:p14="http://schemas.microsoft.com/office/powerpoint/2010/main" xmlns="" val="776796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1219200" y="4449763"/>
            <a:ext cx="7543800" cy="1951037"/>
          </a:xfrm>
          <a:prstGeom prst="rect">
            <a:avLst/>
          </a:prstGeom>
          <a:noFill/>
          <a:ln w="9525">
            <a:noFill/>
            <a:miter lim="800000"/>
            <a:headEnd/>
            <a:tailEnd/>
          </a:ln>
        </p:spPr>
        <p:txBody>
          <a:bodyPr tIns="91440" bIns="91440"/>
          <a:lstStyle/>
          <a:p>
            <a:pPr marL="285750" indent="-285750" eaLnBrk="0" hangingPunct="0">
              <a:spcBef>
                <a:spcPct val="20000"/>
              </a:spcBef>
              <a:buClr>
                <a:srgbClr val="890C4C"/>
              </a:buClr>
              <a:buFont typeface="Arial" charset="0"/>
              <a:buChar char="•"/>
            </a:pPr>
            <a:endParaRPr lang="en-US" sz="2000" dirty="0">
              <a:solidFill>
                <a:srgbClr val="4F4F4F"/>
              </a:solidFill>
              <a:latin typeface="Century Gothic" pitchFamily="34" charset="0"/>
            </a:endParaRPr>
          </a:p>
        </p:txBody>
      </p:sp>
      <p:sp>
        <p:nvSpPr>
          <p:cNvPr id="40963" name="Rectangle 2"/>
          <p:cNvSpPr txBox="1">
            <a:spLocks noChangeArrowheads="1"/>
          </p:cNvSpPr>
          <p:nvPr/>
        </p:nvSpPr>
        <p:spPr bwMode="auto">
          <a:xfrm>
            <a:off x="457200" y="609600"/>
            <a:ext cx="8153400" cy="652463"/>
          </a:xfrm>
          <a:prstGeom prst="rect">
            <a:avLst/>
          </a:prstGeom>
          <a:noFill/>
          <a:ln w="9525">
            <a:noFill/>
            <a:miter lim="800000"/>
            <a:headEnd/>
            <a:tailEnd/>
          </a:ln>
        </p:spPr>
        <p:txBody>
          <a:bodyPr/>
          <a:lstStyle/>
          <a:p>
            <a:pPr algn="ctr"/>
            <a:endParaRPr lang="en-US" sz="3200" b="1" dirty="0">
              <a:solidFill>
                <a:srgbClr val="4F4F4F"/>
              </a:solidFill>
              <a:latin typeface="Century Gothic" pitchFamily="34" charset="0"/>
            </a:endParaRPr>
          </a:p>
        </p:txBody>
      </p:sp>
      <p:sp>
        <p:nvSpPr>
          <p:cNvPr id="10" name="Slide Number Placeholder 1"/>
          <p:cNvSpPr>
            <a:spLocks noGrp="1"/>
          </p:cNvSpPr>
          <p:nvPr>
            <p:ph type="sldNum" sz="quarter" idx="12"/>
          </p:nvPr>
        </p:nvSpPr>
        <p:spPr bwMode="auto">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24F79BC-DA64-4740-AF3B-6302A5F261B7}" type="slidenum">
              <a:rPr lang="en-US" smtClean="0">
                <a:latin typeface="Century Gothic" pitchFamily="34" charset="0"/>
                <a:ea typeface="Century Gothic" pitchFamily="34" charset="0"/>
                <a:cs typeface="Century Gothic" pitchFamily="34" charset="0"/>
              </a:rPr>
              <a:pPr fontAlgn="base">
                <a:spcBef>
                  <a:spcPct val="0"/>
                </a:spcBef>
                <a:spcAft>
                  <a:spcPct val="0"/>
                </a:spcAft>
              </a:pPr>
              <a:t>23</a:t>
            </a:fld>
            <a:endParaRPr lang="en-US" dirty="0" smtClean="0">
              <a:latin typeface="Century Gothic" pitchFamily="34" charset="0"/>
              <a:ea typeface="Century Gothic" pitchFamily="34" charset="0"/>
              <a:cs typeface="Century Gothic" pitchFamily="34" charset="0"/>
            </a:endParaRPr>
          </a:p>
        </p:txBody>
      </p:sp>
      <p:sp>
        <p:nvSpPr>
          <p:cNvPr id="11" name="Content Placeholder 10"/>
          <p:cNvSpPr>
            <a:spLocks noGrp="1"/>
          </p:cNvSpPr>
          <p:nvPr>
            <p:ph idx="1"/>
          </p:nvPr>
        </p:nvSpPr>
        <p:spPr>
          <a:xfrm>
            <a:off x="457199" y="4894996"/>
            <a:ext cx="8339559" cy="1765299"/>
          </a:xfrm>
        </p:spPr>
        <p:txBody>
          <a:bodyPr>
            <a:normAutofit/>
          </a:bodyPr>
          <a:lstStyle/>
          <a:p>
            <a:r>
              <a:rPr lang="en-US" sz="2400" dirty="0" smtClean="0"/>
              <a:t>Comply with quality standards (ISO, TS, AS, FDA, etc.)</a:t>
            </a:r>
          </a:p>
          <a:p>
            <a:r>
              <a:rPr lang="en-US" sz="2400" dirty="0" smtClean="0"/>
              <a:t>Automate required business processes</a:t>
            </a:r>
          </a:p>
          <a:p>
            <a:r>
              <a:rPr lang="en-US" sz="2400" dirty="0" smtClean="0"/>
              <a:t>Integrate related quality processes and QAD</a:t>
            </a:r>
            <a:endParaRPr lang="en-US" sz="2400" dirty="0"/>
          </a:p>
        </p:txBody>
      </p:sp>
      <p:sp>
        <p:nvSpPr>
          <p:cNvPr id="9" name="Text Placeholder 8"/>
          <p:cNvSpPr>
            <a:spLocks noGrp="1"/>
          </p:cNvSpPr>
          <p:nvPr>
            <p:ph type="body" sz="quarter" idx="11"/>
          </p:nvPr>
        </p:nvSpPr>
        <p:spPr/>
        <p:txBody>
          <a:bodyPr/>
          <a:lstStyle/>
          <a:p>
            <a:r>
              <a:rPr lang="en-US" dirty="0"/>
              <a:t>Integrating QAD and the Quality Management System</a:t>
            </a:r>
          </a:p>
        </p:txBody>
      </p:sp>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48834" y="6435541"/>
            <a:ext cx="1037966" cy="423018"/>
          </a:xfrm>
          <a:prstGeom prst="rect">
            <a:avLst/>
          </a:prstGeom>
        </p:spPr>
      </p:pic>
      <p:grpSp>
        <p:nvGrpSpPr>
          <p:cNvPr id="45" name="Group 44"/>
          <p:cNvGrpSpPr/>
          <p:nvPr/>
        </p:nvGrpSpPr>
        <p:grpSpPr>
          <a:xfrm>
            <a:off x="815663" y="812205"/>
            <a:ext cx="7438664" cy="4166102"/>
            <a:chOff x="299952" y="1241678"/>
            <a:chExt cx="8723660" cy="5233590"/>
          </a:xfrm>
        </p:grpSpPr>
        <p:sp>
          <p:nvSpPr>
            <p:cNvPr id="46" name="Isosceles Triangle 45"/>
            <p:cNvSpPr/>
            <p:nvPr/>
          </p:nvSpPr>
          <p:spPr>
            <a:xfrm rot="16200000">
              <a:off x="4506467" y="1970532"/>
              <a:ext cx="3429001" cy="2688335"/>
            </a:xfrm>
            <a:prstGeom prst="triangle">
              <a:avLst/>
            </a:prstGeom>
            <a:gradFill>
              <a:gsLst>
                <a:gs pos="0">
                  <a:srgbClr val="5E9EFF"/>
                </a:gs>
                <a:gs pos="39999">
                  <a:srgbClr val="85C2FF"/>
                </a:gs>
                <a:gs pos="70000">
                  <a:srgbClr val="C4D6EB"/>
                </a:gs>
                <a:gs pos="100000">
                  <a:srgbClr val="FFEBFA"/>
                </a:gs>
              </a:gsLst>
              <a:lin ang="5400000" scaled="0"/>
            </a:gra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ndParaRPr>
            </a:p>
          </p:txBody>
        </p:sp>
        <p:sp>
          <p:nvSpPr>
            <p:cNvPr id="47" name="Isosceles Triangle 46"/>
            <p:cNvSpPr/>
            <p:nvPr/>
          </p:nvSpPr>
          <p:spPr>
            <a:xfrm rot="5400000">
              <a:off x="1648744" y="1970534"/>
              <a:ext cx="3429001" cy="2688335"/>
            </a:xfrm>
            <a:prstGeom prst="triangle">
              <a:avLst/>
            </a:prstGeom>
            <a:gradFill>
              <a:gsLst>
                <a:gs pos="0">
                  <a:srgbClr val="5E9EFF"/>
                </a:gs>
                <a:gs pos="39999">
                  <a:srgbClr val="85C2FF"/>
                </a:gs>
                <a:gs pos="70000">
                  <a:srgbClr val="C4D6EB"/>
                </a:gs>
                <a:gs pos="100000">
                  <a:srgbClr val="FFEBFA"/>
                </a:gs>
              </a:gsLst>
              <a:lin ang="5400000" scaled="0"/>
            </a:gra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ndParaRPr>
            </a:p>
          </p:txBody>
        </p:sp>
        <p:sp>
          <p:nvSpPr>
            <p:cNvPr id="48" name="Ellipse 294"/>
            <p:cNvSpPr/>
            <p:nvPr/>
          </p:nvSpPr>
          <p:spPr bwMode="auto">
            <a:xfrm>
              <a:off x="3378207" y="4496268"/>
              <a:ext cx="2620951" cy="410029"/>
            </a:xfrm>
            <a:prstGeom prst="ellipse">
              <a:avLst/>
            </a:prstGeom>
            <a:gradFill flip="none" rotWithShape="1">
              <a:gsLst>
                <a:gs pos="24000">
                  <a:sysClr val="windowText" lastClr="000000">
                    <a:alpha val="13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itchFamily="-112" charset="0"/>
              </a:endParaRPr>
            </a:p>
          </p:txBody>
        </p:sp>
        <p:sp>
          <p:nvSpPr>
            <p:cNvPr id="49" name="Ellipse 308"/>
            <p:cNvSpPr/>
            <p:nvPr/>
          </p:nvSpPr>
          <p:spPr bwMode="auto">
            <a:xfrm>
              <a:off x="299952" y="5493790"/>
              <a:ext cx="2161929" cy="38789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itchFamily="-112" charset="0"/>
              </a:endParaRPr>
            </a:p>
          </p:txBody>
        </p:sp>
        <p:sp>
          <p:nvSpPr>
            <p:cNvPr id="50" name="Ellipse 309"/>
            <p:cNvSpPr/>
            <p:nvPr/>
          </p:nvSpPr>
          <p:spPr bwMode="auto">
            <a:xfrm>
              <a:off x="6861683" y="5463308"/>
              <a:ext cx="2161929" cy="38789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itchFamily="-112" charset="0"/>
              </a:endParaRPr>
            </a:p>
          </p:txBody>
        </p:sp>
        <p:sp>
          <p:nvSpPr>
            <p:cNvPr id="51" name="Tekstboks 172"/>
            <p:cNvSpPr txBox="1">
              <a:spLocks noChangeArrowheads="1"/>
            </p:cNvSpPr>
            <p:nvPr/>
          </p:nvSpPr>
          <p:spPr bwMode="auto">
            <a:xfrm>
              <a:off x="7041073" y="1241678"/>
              <a:ext cx="1810213"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Training Management</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cxnSp>
          <p:nvCxnSpPr>
            <p:cNvPr id="52" name="Straight Arrow Connector 51"/>
            <p:cNvCxnSpPr/>
            <p:nvPr/>
          </p:nvCxnSpPr>
          <p:spPr>
            <a:xfrm flipH="1">
              <a:off x="2376928" y="1503615"/>
              <a:ext cx="4707620" cy="3"/>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cxnSp>
          <p:nvCxnSpPr>
            <p:cNvPr id="53" name="Straight Arrow Connector 52"/>
            <p:cNvCxnSpPr>
              <a:stCxn id="60" idx="1"/>
              <a:endCxn id="69" idx="3"/>
            </p:cNvCxnSpPr>
            <p:nvPr/>
          </p:nvCxnSpPr>
          <p:spPr>
            <a:xfrm flipH="1">
              <a:off x="2333451" y="5100024"/>
              <a:ext cx="4707624" cy="45819"/>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cxnSp>
          <p:nvCxnSpPr>
            <p:cNvPr id="54" name="Straight Arrow Connector 53"/>
            <p:cNvCxnSpPr>
              <a:stCxn id="57" idx="0"/>
              <a:endCxn id="51" idx="2"/>
            </p:cNvCxnSpPr>
            <p:nvPr/>
          </p:nvCxnSpPr>
          <p:spPr>
            <a:xfrm flipH="1" flipV="1">
              <a:off x="7946180" y="1765553"/>
              <a:ext cx="1" cy="367708"/>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sp>
          <p:nvSpPr>
            <p:cNvPr id="55" name="Up-Down Arrow 54"/>
            <p:cNvSpPr/>
            <p:nvPr/>
          </p:nvSpPr>
          <p:spPr>
            <a:xfrm>
              <a:off x="4447041" y="3835301"/>
              <a:ext cx="535668" cy="1469574"/>
            </a:xfrm>
            <a:prstGeom prst="upDownArrow">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ndParaRPr>
            </a:p>
          </p:txBody>
        </p:sp>
        <p:sp>
          <p:nvSpPr>
            <p:cNvPr id="56" name="Ellipse 309"/>
            <p:cNvSpPr/>
            <p:nvPr/>
          </p:nvSpPr>
          <p:spPr bwMode="auto">
            <a:xfrm>
              <a:off x="4029142" y="6087370"/>
              <a:ext cx="1336870" cy="38789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itchFamily="-112" charset="0"/>
              </a:endParaRPr>
            </a:p>
          </p:txBody>
        </p:sp>
        <p:sp>
          <p:nvSpPr>
            <p:cNvPr id="57" name="Tekstboks 172"/>
            <p:cNvSpPr txBox="1">
              <a:spLocks noChangeArrowheads="1"/>
            </p:cNvSpPr>
            <p:nvPr/>
          </p:nvSpPr>
          <p:spPr bwMode="auto">
            <a:xfrm>
              <a:off x="7041074" y="2133261"/>
              <a:ext cx="1810213"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Audit Management</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sp>
          <p:nvSpPr>
            <p:cNvPr id="58" name="Tekstboks 172"/>
            <p:cNvSpPr txBox="1">
              <a:spLocks noChangeArrowheads="1"/>
            </p:cNvSpPr>
            <p:nvPr/>
          </p:nvSpPr>
          <p:spPr bwMode="auto">
            <a:xfrm>
              <a:off x="7041074" y="3025925"/>
              <a:ext cx="1810213"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Gage Calibration</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sp>
          <p:nvSpPr>
            <p:cNvPr id="59" name="Tekstboks 172"/>
            <p:cNvSpPr txBox="1">
              <a:spLocks noChangeArrowheads="1"/>
            </p:cNvSpPr>
            <p:nvPr/>
          </p:nvSpPr>
          <p:spPr bwMode="auto">
            <a:xfrm>
              <a:off x="7041075" y="3930011"/>
              <a:ext cx="1810211"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Dashboard Reporting</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sp>
          <p:nvSpPr>
            <p:cNvPr id="60" name="Tekstboks 172"/>
            <p:cNvSpPr txBox="1">
              <a:spLocks noChangeArrowheads="1"/>
            </p:cNvSpPr>
            <p:nvPr/>
          </p:nvSpPr>
          <p:spPr bwMode="auto">
            <a:xfrm>
              <a:off x="7041075" y="4838086"/>
              <a:ext cx="1810211"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Supplier CAPA</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cxnSp>
          <p:nvCxnSpPr>
            <p:cNvPr id="61" name="Straight Arrow Connector 60"/>
            <p:cNvCxnSpPr>
              <a:stCxn id="58" idx="0"/>
              <a:endCxn id="57" idx="2"/>
            </p:cNvCxnSpPr>
            <p:nvPr/>
          </p:nvCxnSpPr>
          <p:spPr>
            <a:xfrm flipV="1">
              <a:off x="7946181" y="2657136"/>
              <a:ext cx="0" cy="368789"/>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cxnSp>
          <p:nvCxnSpPr>
            <p:cNvPr id="62" name="Straight Arrow Connector 61"/>
            <p:cNvCxnSpPr>
              <a:stCxn id="59" idx="0"/>
              <a:endCxn id="58" idx="2"/>
            </p:cNvCxnSpPr>
            <p:nvPr/>
          </p:nvCxnSpPr>
          <p:spPr>
            <a:xfrm flipV="1">
              <a:off x="7946181" y="3549800"/>
              <a:ext cx="0" cy="380211"/>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cxnSp>
          <p:nvCxnSpPr>
            <p:cNvPr id="63" name="Straight Arrow Connector 62"/>
            <p:cNvCxnSpPr>
              <a:stCxn id="60" idx="0"/>
              <a:endCxn id="59" idx="2"/>
            </p:cNvCxnSpPr>
            <p:nvPr/>
          </p:nvCxnSpPr>
          <p:spPr>
            <a:xfrm flipV="1">
              <a:off x="7946181" y="4453886"/>
              <a:ext cx="0" cy="384200"/>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sp>
          <p:nvSpPr>
            <p:cNvPr id="64" name="Tekstboks 172"/>
            <p:cNvSpPr txBox="1">
              <a:spLocks noChangeArrowheads="1"/>
            </p:cNvSpPr>
            <p:nvPr/>
          </p:nvSpPr>
          <p:spPr bwMode="auto">
            <a:xfrm>
              <a:off x="523240" y="1241679"/>
              <a:ext cx="1810213"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Document Control</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cxnSp>
          <p:nvCxnSpPr>
            <p:cNvPr id="65" name="Straight Arrow Connector 64"/>
            <p:cNvCxnSpPr>
              <a:stCxn id="66" idx="0"/>
              <a:endCxn id="64" idx="2"/>
            </p:cNvCxnSpPr>
            <p:nvPr/>
          </p:nvCxnSpPr>
          <p:spPr>
            <a:xfrm flipH="1" flipV="1">
              <a:off x="1428347" y="1765554"/>
              <a:ext cx="1" cy="367708"/>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sp>
          <p:nvSpPr>
            <p:cNvPr id="66" name="Tekstboks 172"/>
            <p:cNvSpPr txBox="1">
              <a:spLocks noChangeArrowheads="1"/>
            </p:cNvSpPr>
            <p:nvPr/>
          </p:nvSpPr>
          <p:spPr bwMode="auto">
            <a:xfrm>
              <a:off x="523241" y="2133262"/>
              <a:ext cx="1810213"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Corrective Action / Nonconformance</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sp>
          <p:nvSpPr>
            <p:cNvPr id="67" name="Tekstboks 172"/>
            <p:cNvSpPr txBox="1">
              <a:spLocks noChangeArrowheads="1"/>
            </p:cNvSpPr>
            <p:nvPr/>
          </p:nvSpPr>
          <p:spPr bwMode="auto">
            <a:xfrm>
              <a:off x="523241" y="3025926"/>
              <a:ext cx="1810213"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Project Management</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sp>
          <p:nvSpPr>
            <p:cNvPr id="68" name="Tekstboks 172"/>
            <p:cNvSpPr txBox="1">
              <a:spLocks noChangeArrowheads="1"/>
            </p:cNvSpPr>
            <p:nvPr/>
          </p:nvSpPr>
          <p:spPr bwMode="auto">
            <a:xfrm>
              <a:off x="523242" y="3930012"/>
              <a:ext cx="1810211"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APQP, PPAP, Risk Management</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sp>
          <p:nvSpPr>
            <p:cNvPr id="69" name="Tekstboks 172"/>
            <p:cNvSpPr txBox="1">
              <a:spLocks noChangeArrowheads="1"/>
            </p:cNvSpPr>
            <p:nvPr/>
          </p:nvSpPr>
          <p:spPr bwMode="auto">
            <a:xfrm>
              <a:off x="523240" y="4883905"/>
              <a:ext cx="1810211"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Quality Data Collection</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cxnSp>
          <p:nvCxnSpPr>
            <p:cNvPr id="70" name="Straight Arrow Connector 69"/>
            <p:cNvCxnSpPr>
              <a:stCxn id="67" idx="0"/>
              <a:endCxn id="66" idx="2"/>
            </p:cNvCxnSpPr>
            <p:nvPr/>
          </p:nvCxnSpPr>
          <p:spPr>
            <a:xfrm flipV="1">
              <a:off x="1428348" y="2657137"/>
              <a:ext cx="0" cy="368789"/>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cxnSp>
          <p:nvCxnSpPr>
            <p:cNvPr id="71" name="Straight Arrow Connector 70"/>
            <p:cNvCxnSpPr>
              <a:stCxn id="68" idx="0"/>
              <a:endCxn id="67" idx="2"/>
            </p:cNvCxnSpPr>
            <p:nvPr/>
          </p:nvCxnSpPr>
          <p:spPr>
            <a:xfrm flipV="1">
              <a:off x="1428348" y="3549801"/>
              <a:ext cx="0" cy="380211"/>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cxnSp>
          <p:nvCxnSpPr>
            <p:cNvPr id="72" name="Straight Arrow Connector 71"/>
            <p:cNvCxnSpPr>
              <a:stCxn id="69" idx="0"/>
              <a:endCxn id="68" idx="2"/>
            </p:cNvCxnSpPr>
            <p:nvPr/>
          </p:nvCxnSpPr>
          <p:spPr>
            <a:xfrm flipV="1">
              <a:off x="1428346" y="4453887"/>
              <a:ext cx="2" cy="430018"/>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sp>
          <p:nvSpPr>
            <p:cNvPr id="73" name="Ellipse 355"/>
            <p:cNvSpPr>
              <a:spLocks noChangeArrowheads="1"/>
            </p:cNvSpPr>
            <p:nvPr/>
          </p:nvSpPr>
          <p:spPr bwMode="auto">
            <a:xfrm>
              <a:off x="4141788" y="2636838"/>
              <a:ext cx="1154112" cy="1154112"/>
            </a:xfrm>
            <a:prstGeom prst="ellipse">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1">
                <a:ln>
                  <a:noFill/>
                </a:ln>
                <a:solidFill>
                  <a:srgbClr val="000000"/>
                </a:solidFill>
                <a:effectLst/>
                <a:uLnTx/>
                <a:uFillTx/>
                <a:latin typeface="Calibri" pitchFamily="-112" charset="0"/>
              </a:endParaRPr>
            </a:p>
          </p:txBody>
        </p:sp>
        <p:pic>
          <p:nvPicPr>
            <p:cNvPr id="74" name="Picture 7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64610" y="2995800"/>
              <a:ext cx="910233" cy="436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75" name="Picture 7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248596" y="4110521"/>
            <a:ext cx="626896" cy="626896"/>
          </a:xfrm>
          <a:prstGeom prst="rect">
            <a:avLst/>
          </a:prstGeom>
        </p:spPr>
      </p:pic>
    </p:spTree>
    <p:extLst>
      <p:ext uri="{BB962C8B-B14F-4D97-AF65-F5344CB8AC3E}">
        <p14:creationId xmlns:p14="http://schemas.microsoft.com/office/powerpoint/2010/main" xmlns="" val="377405336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24</a:t>
            </a:fld>
            <a:endParaRPr lang="en-US" dirty="0"/>
          </a:p>
        </p:txBody>
      </p:sp>
      <p:sp>
        <p:nvSpPr>
          <p:cNvPr id="4" name="Title 3"/>
          <p:cNvSpPr>
            <a:spLocks noGrp="1"/>
          </p:cNvSpPr>
          <p:nvPr>
            <p:ph type="title"/>
          </p:nvPr>
        </p:nvSpPr>
        <p:spPr/>
        <p:txBody>
          <a:bodyPr/>
          <a:lstStyle/>
          <a:p>
            <a:r>
              <a:rPr lang="en-US" dirty="0" smtClean="0"/>
              <a:t>Current State</a:t>
            </a:r>
            <a:endParaRPr lang="en-US"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
        <p:nvSpPr>
          <p:cNvPr id="7" name="Content Placeholder 10"/>
          <p:cNvSpPr>
            <a:spLocks noGrp="1"/>
          </p:cNvSpPr>
          <p:nvPr>
            <p:ph idx="1"/>
          </p:nvPr>
        </p:nvSpPr>
        <p:spPr>
          <a:xfrm>
            <a:off x="347241" y="1531311"/>
            <a:ext cx="8708999" cy="3612189"/>
          </a:xfrm>
        </p:spPr>
        <p:txBody>
          <a:bodyPr>
            <a:normAutofit/>
          </a:bodyPr>
          <a:lstStyle/>
          <a:p>
            <a:r>
              <a:rPr lang="en-US" sz="3200" dirty="0" smtClean="0"/>
              <a:t>Multiple databases </a:t>
            </a:r>
            <a:r>
              <a:rPr lang="en-US" sz="2000" dirty="0" smtClean="0"/>
              <a:t>(Office, Access, point solutions)</a:t>
            </a:r>
          </a:p>
          <a:p>
            <a:r>
              <a:rPr lang="en-US" sz="3200" dirty="0" smtClean="0"/>
              <a:t>Manual driven systems</a:t>
            </a:r>
          </a:p>
          <a:p>
            <a:r>
              <a:rPr lang="en-US" sz="3200" dirty="0" smtClean="0"/>
              <a:t>Minimal linkage of data</a:t>
            </a:r>
          </a:p>
          <a:p>
            <a:r>
              <a:rPr lang="en-US" sz="3200" dirty="0" smtClean="0"/>
              <a:t>Duplicate data entry</a:t>
            </a:r>
          </a:p>
          <a:p>
            <a:r>
              <a:rPr lang="en-US" sz="3200" dirty="0" smtClean="0"/>
              <a:t>Minimal structure and consistency</a:t>
            </a:r>
            <a:endParaRPr lang="en-US" sz="3200" dirty="0"/>
          </a:p>
        </p:txBody>
      </p:sp>
    </p:spTree>
    <p:extLst>
      <p:ext uri="{BB962C8B-B14F-4D97-AF65-F5344CB8AC3E}">
        <p14:creationId xmlns:p14="http://schemas.microsoft.com/office/powerpoint/2010/main" xmlns="" val="2591188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25</a:t>
            </a:fld>
            <a:endParaRPr lang="en-US" dirty="0"/>
          </a:p>
        </p:txBody>
      </p:sp>
      <p:sp>
        <p:nvSpPr>
          <p:cNvPr id="4" name="Title 3"/>
          <p:cNvSpPr>
            <a:spLocks noGrp="1"/>
          </p:cNvSpPr>
          <p:nvPr>
            <p:ph type="title"/>
          </p:nvPr>
        </p:nvSpPr>
        <p:spPr/>
        <p:txBody>
          <a:bodyPr/>
          <a:lstStyle/>
          <a:p>
            <a:r>
              <a:rPr lang="en-US" dirty="0" smtClean="0"/>
              <a:t>Requirements</a:t>
            </a:r>
            <a:endParaRPr lang="en-US"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33579" y="1483271"/>
            <a:ext cx="4486275" cy="4410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30087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1219200" y="4449763"/>
            <a:ext cx="7543800" cy="1951037"/>
          </a:xfrm>
          <a:prstGeom prst="rect">
            <a:avLst/>
          </a:prstGeom>
          <a:noFill/>
          <a:ln w="9525">
            <a:noFill/>
            <a:miter lim="800000"/>
            <a:headEnd/>
            <a:tailEnd/>
          </a:ln>
        </p:spPr>
        <p:txBody>
          <a:bodyPr tIns="91440" bIns="91440"/>
          <a:lstStyle/>
          <a:p>
            <a:pPr marL="285750" indent="-285750" eaLnBrk="0" hangingPunct="0">
              <a:spcBef>
                <a:spcPct val="20000"/>
              </a:spcBef>
              <a:buClr>
                <a:srgbClr val="890C4C"/>
              </a:buClr>
              <a:buFont typeface="Arial" charset="0"/>
              <a:buChar char="•"/>
            </a:pPr>
            <a:endParaRPr lang="en-US" sz="2000" dirty="0">
              <a:solidFill>
                <a:srgbClr val="4F4F4F"/>
              </a:solidFill>
              <a:latin typeface="Century Gothic" pitchFamily="34" charset="0"/>
            </a:endParaRPr>
          </a:p>
        </p:txBody>
      </p:sp>
      <p:sp>
        <p:nvSpPr>
          <p:cNvPr id="40963" name="Rectangle 2"/>
          <p:cNvSpPr txBox="1">
            <a:spLocks noChangeArrowheads="1"/>
          </p:cNvSpPr>
          <p:nvPr/>
        </p:nvSpPr>
        <p:spPr bwMode="auto">
          <a:xfrm>
            <a:off x="457200" y="609600"/>
            <a:ext cx="8153400" cy="652463"/>
          </a:xfrm>
          <a:prstGeom prst="rect">
            <a:avLst/>
          </a:prstGeom>
          <a:noFill/>
          <a:ln w="9525">
            <a:noFill/>
            <a:miter lim="800000"/>
            <a:headEnd/>
            <a:tailEnd/>
          </a:ln>
        </p:spPr>
        <p:txBody>
          <a:bodyPr/>
          <a:lstStyle/>
          <a:p>
            <a:pPr algn="ctr"/>
            <a:endParaRPr lang="en-US" sz="3200" b="1" dirty="0">
              <a:solidFill>
                <a:srgbClr val="4F4F4F"/>
              </a:solidFill>
              <a:latin typeface="Century Gothic" pitchFamily="34" charset="0"/>
            </a:endParaRPr>
          </a:p>
        </p:txBody>
      </p:sp>
      <p:sp>
        <p:nvSpPr>
          <p:cNvPr id="10" name="Slide Number Placeholder 1"/>
          <p:cNvSpPr>
            <a:spLocks noGrp="1"/>
          </p:cNvSpPr>
          <p:nvPr>
            <p:ph type="sldNum" sz="quarter" idx="12"/>
          </p:nvPr>
        </p:nvSpPr>
        <p:spPr bwMode="auto">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24F79BC-DA64-4740-AF3B-6302A5F261B7}" type="slidenum">
              <a:rPr lang="en-US" smtClean="0">
                <a:latin typeface="Century Gothic" pitchFamily="34" charset="0"/>
                <a:ea typeface="Century Gothic" pitchFamily="34" charset="0"/>
                <a:cs typeface="Century Gothic" pitchFamily="34" charset="0"/>
              </a:rPr>
              <a:pPr fontAlgn="base">
                <a:spcBef>
                  <a:spcPct val="0"/>
                </a:spcBef>
                <a:spcAft>
                  <a:spcPct val="0"/>
                </a:spcAft>
              </a:pPr>
              <a:t>26</a:t>
            </a:fld>
            <a:endParaRPr lang="en-US" dirty="0" smtClean="0">
              <a:latin typeface="Century Gothic" pitchFamily="34" charset="0"/>
              <a:ea typeface="Century Gothic" pitchFamily="34" charset="0"/>
              <a:cs typeface="Century Gothic" pitchFamily="34" charset="0"/>
            </a:endParaRPr>
          </a:p>
        </p:txBody>
      </p:sp>
      <p:sp>
        <p:nvSpPr>
          <p:cNvPr id="9" name="Text Placeholder 8"/>
          <p:cNvSpPr>
            <a:spLocks noGrp="1"/>
          </p:cNvSpPr>
          <p:nvPr>
            <p:ph type="body" sz="quarter" idx="11"/>
          </p:nvPr>
        </p:nvSpPr>
        <p:spPr/>
        <p:txBody>
          <a:bodyPr/>
          <a:lstStyle/>
          <a:p>
            <a:r>
              <a:rPr lang="en-US" dirty="0"/>
              <a:t>Integrating QAD and the Quality Management System</a:t>
            </a:r>
          </a:p>
        </p:txBody>
      </p:sp>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48834" y="6435541"/>
            <a:ext cx="1037966" cy="423018"/>
          </a:xfrm>
          <a:prstGeom prst="rect">
            <a:avLst/>
          </a:prstGeom>
        </p:spPr>
      </p:pic>
      <p:pic>
        <p:nvPicPr>
          <p:cNvPr id="39" name="Content Placeholder 7"/>
          <p:cNvPicPr>
            <a:picLocks noGrp="1"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1404250"/>
            <a:ext cx="4114800" cy="2940069"/>
          </a:xfrm>
          <a:prstGeom prst="rect">
            <a:avLst/>
          </a:prstGeom>
        </p:spPr>
      </p:pic>
      <p:sp>
        <p:nvSpPr>
          <p:cNvPr id="40" name="Title 3"/>
          <p:cNvSpPr>
            <a:spLocks noGrp="1"/>
          </p:cNvSpPr>
          <p:nvPr>
            <p:ph type="title"/>
          </p:nvPr>
        </p:nvSpPr>
        <p:spPr>
          <a:xfrm>
            <a:off x="457200" y="607452"/>
            <a:ext cx="8229600" cy="708730"/>
          </a:xfrm>
        </p:spPr>
        <p:txBody>
          <a:bodyPr/>
          <a:lstStyle/>
          <a:p>
            <a:r>
              <a:rPr lang="en-US" dirty="0" smtClean="0">
                <a:latin typeface="Century Gothic" pitchFamily="34" charset="0"/>
                <a:ea typeface="MS PGothic"/>
                <a:cs typeface="Century Gothic" pitchFamily="34" charset="0"/>
              </a:rPr>
              <a:t>Functionality – Dashboards &amp; Workflow</a:t>
            </a:r>
            <a:endParaRPr lang="en-US" dirty="0"/>
          </a:p>
        </p:txBody>
      </p:sp>
      <p:sp>
        <p:nvSpPr>
          <p:cNvPr id="42" name="Text Placeholder 4"/>
          <p:cNvSpPr>
            <a:spLocks noGrp="1"/>
          </p:cNvSpPr>
          <p:nvPr/>
        </p:nvSpPr>
        <p:spPr>
          <a:xfrm>
            <a:off x="342843" y="1355289"/>
            <a:ext cx="4114800" cy="4718942"/>
          </a:xfrm>
          <a:prstGeom prst="rect">
            <a:avLst/>
          </a:prstGeom>
        </p:spPr>
        <p:txBody>
          <a:bodyPr/>
          <a:lstStyle>
            <a:lvl1pPr marL="342900" indent="-342900" algn="l" defTabSz="914400" rtl="0" eaLnBrk="1" latinLnBrk="0" hangingPunct="1">
              <a:spcBef>
                <a:spcPct val="20000"/>
              </a:spcBef>
              <a:buFontTx/>
              <a:buBlip>
                <a:blip r:embed="rId5"/>
              </a:buBlip>
              <a:defRPr lang="en-US" sz="2200" kern="1200" dirty="0" smtClean="0">
                <a:solidFill>
                  <a:srgbClr val="004E8C"/>
                </a:solidFill>
                <a:latin typeface="Arial" pitchFamily="34" charset="0"/>
                <a:ea typeface="+mn-ea"/>
                <a:cs typeface="Arial" pitchFamily="34" charset="0"/>
              </a:defRPr>
            </a:lvl1pPr>
            <a:lvl2pPr marL="4763" indent="-4763" algn="just" defTabSz="914400" rtl="0" eaLnBrk="1" latinLnBrk="0" hangingPunct="1">
              <a:spcBef>
                <a:spcPct val="20000"/>
              </a:spcBef>
              <a:buFont typeface="Arial" pitchFamily="34" charset="0"/>
              <a:buNone/>
              <a:defRPr sz="1600" kern="1200" baseline="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Font typeface="Arial" panose="020B0604020202020204" pitchFamily="34" charset="0"/>
              <a:buChar char="•"/>
            </a:pPr>
            <a:r>
              <a:rPr sz="2800" dirty="0" smtClean="0"/>
              <a:t>Gadgets</a:t>
            </a:r>
          </a:p>
          <a:p>
            <a:pPr>
              <a:buClr>
                <a:srgbClr val="FF0000"/>
              </a:buClr>
              <a:buFont typeface="Arial" panose="020B0604020202020204" pitchFamily="34" charset="0"/>
              <a:buChar char="•"/>
            </a:pPr>
            <a:endParaRPr sz="1200" dirty="0" smtClean="0"/>
          </a:p>
          <a:p>
            <a:pPr>
              <a:buClr>
                <a:srgbClr val="FF0000"/>
              </a:buClr>
              <a:buFont typeface="Arial" panose="020B0604020202020204" pitchFamily="34" charset="0"/>
              <a:buChar char="•"/>
            </a:pPr>
            <a:r>
              <a:rPr sz="2800" dirty="0" smtClean="0"/>
              <a:t>Drag and Drop</a:t>
            </a:r>
          </a:p>
          <a:p>
            <a:pPr>
              <a:buClr>
                <a:srgbClr val="FF0000"/>
              </a:buClr>
              <a:buFont typeface="Arial" panose="020B0604020202020204" pitchFamily="34" charset="0"/>
              <a:buChar char="•"/>
            </a:pPr>
            <a:endParaRPr lang="en-US" sz="1200" dirty="0" smtClean="0"/>
          </a:p>
          <a:p>
            <a:pPr>
              <a:buClr>
                <a:srgbClr val="FF0000"/>
              </a:buClr>
              <a:buFont typeface="Arial" panose="020B0604020202020204" pitchFamily="34" charset="0"/>
              <a:buChar char="•"/>
            </a:pPr>
            <a:r>
              <a:rPr lang="en-US" sz="2800" dirty="0" smtClean="0"/>
              <a:t>Graphical</a:t>
            </a:r>
            <a:endParaRPr lang="en-US" sz="2800" dirty="0"/>
          </a:p>
          <a:p>
            <a:pPr>
              <a:buClr>
                <a:srgbClr val="FF0000"/>
              </a:buClr>
              <a:buFont typeface="Arial" panose="020B0604020202020204" pitchFamily="34" charset="0"/>
              <a:buChar char="•"/>
            </a:pPr>
            <a:endParaRPr lang="en-US" sz="1200" dirty="0" smtClean="0"/>
          </a:p>
          <a:p>
            <a:pPr>
              <a:buClr>
                <a:srgbClr val="FF0000"/>
              </a:buClr>
              <a:buFont typeface="Arial" panose="020B0604020202020204" pitchFamily="34" charset="0"/>
              <a:buChar char="•"/>
            </a:pPr>
            <a:r>
              <a:rPr lang="en-US" sz="2800" dirty="0" smtClean="0"/>
              <a:t>Configurable</a:t>
            </a:r>
            <a:endParaRPr lang="en-US" sz="2800" dirty="0"/>
          </a:p>
          <a:p>
            <a:pPr lvl="1"/>
            <a:endParaRPr lang="en-US" dirty="0"/>
          </a:p>
          <a:p>
            <a:pPr lvl="1"/>
            <a:endParaRPr lang="en-US" dirty="0"/>
          </a:p>
        </p:txBody>
      </p:sp>
      <p:pic>
        <p:nvPicPr>
          <p:cNvPr id="43" name="Picture 42"/>
          <p:cNvPicPr>
            <a:picLocks noGrp="1"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54409" y="4008734"/>
            <a:ext cx="3597965" cy="2065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3881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609600"/>
            <a:ext cx="8153400" cy="652463"/>
          </a:xfrm>
          <a:prstGeom prst="rect">
            <a:avLst/>
          </a:prstGeom>
          <a:noFill/>
          <a:ln w="9525">
            <a:noFill/>
            <a:miter lim="800000"/>
            <a:headEnd/>
            <a:tailEnd/>
          </a:ln>
        </p:spPr>
        <p:txBody>
          <a:bodyPr/>
          <a:lstStyle/>
          <a:p>
            <a:pPr algn="ctr"/>
            <a:endParaRPr lang="en-US" sz="3200" b="1" dirty="0">
              <a:solidFill>
                <a:srgbClr val="4F4F4F"/>
              </a:solidFill>
              <a:latin typeface="Century Gothic" pitchFamily="34" charset="0"/>
            </a:endParaRPr>
          </a:p>
        </p:txBody>
      </p:sp>
      <p:sp>
        <p:nvSpPr>
          <p:cNvPr id="10" name="Slide Number Placeholder 1"/>
          <p:cNvSpPr>
            <a:spLocks noGrp="1"/>
          </p:cNvSpPr>
          <p:nvPr>
            <p:ph type="sldNum" sz="quarter" idx="12"/>
          </p:nvPr>
        </p:nvSpPr>
        <p:spPr bwMode="auto">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24F79BC-DA64-4740-AF3B-6302A5F261B7}" type="slidenum">
              <a:rPr lang="en-US" smtClean="0">
                <a:latin typeface="Century Gothic" pitchFamily="34" charset="0"/>
                <a:ea typeface="Century Gothic" pitchFamily="34" charset="0"/>
                <a:cs typeface="Century Gothic" pitchFamily="34" charset="0"/>
              </a:rPr>
              <a:pPr fontAlgn="base">
                <a:spcBef>
                  <a:spcPct val="0"/>
                </a:spcBef>
                <a:spcAft>
                  <a:spcPct val="0"/>
                </a:spcAft>
              </a:pPr>
              <a:t>27</a:t>
            </a:fld>
            <a:endParaRPr lang="en-US" dirty="0" smtClean="0">
              <a:latin typeface="Century Gothic" pitchFamily="34" charset="0"/>
              <a:ea typeface="Century Gothic" pitchFamily="34" charset="0"/>
              <a:cs typeface="Century Gothic" pitchFamily="34" charset="0"/>
            </a:endParaRPr>
          </a:p>
        </p:txBody>
      </p:sp>
      <p:sp>
        <p:nvSpPr>
          <p:cNvPr id="9" name="Text Placeholder 8"/>
          <p:cNvSpPr>
            <a:spLocks noGrp="1"/>
          </p:cNvSpPr>
          <p:nvPr>
            <p:ph type="body" sz="quarter" idx="11"/>
          </p:nvPr>
        </p:nvSpPr>
        <p:spPr/>
        <p:txBody>
          <a:bodyPr/>
          <a:lstStyle/>
          <a:p>
            <a:r>
              <a:rPr lang="en-US" dirty="0"/>
              <a:t>Integrating QAD and the Quality Management System</a:t>
            </a:r>
          </a:p>
        </p:txBody>
      </p:sp>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48834" y="6435541"/>
            <a:ext cx="1037966" cy="423018"/>
          </a:xfrm>
          <a:prstGeom prst="rect">
            <a:avLst/>
          </a:prstGeom>
        </p:spPr>
      </p:pic>
      <p:sp>
        <p:nvSpPr>
          <p:cNvPr id="40" name="Title 3"/>
          <p:cNvSpPr>
            <a:spLocks noGrp="1"/>
          </p:cNvSpPr>
          <p:nvPr>
            <p:ph type="title"/>
          </p:nvPr>
        </p:nvSpPr>
        <p:spPr>
          <a:xfrm>
            <a:off x="457200" y="607452"/>
            <a:ext cx="8229600" cy="708730"/>
          </a:xfrm>
        </p:spPr>
        <p:txBody>
          <a:bodyPr/>
          <a:lstStyle/>
          <a:p>
            <a:r>
              <a:rPr lang="en-US" dirty="0" smtClean="0">
                <a:latin typeface="Century Gothic" pitchFamily="34" charset="0"/>
                <a:ea typeface="MS PGothic"/>
                <a:cs typeface="Century Gothic" pitchFamily="34" charset="0"/>
              </a:rPr>
              <a:t>Functionality – HACCP</a:t>
            </a:r>
            <a:endParaRPr lang="en-US" dirty="0"/>
          </a:p>
        </p:txBody>
      </p:sp>
      <p:sp>
        <p:nvSpPr>
          <p:cNvPr id="42" name="Text Placeholder 4"/>
          <p:cNvSpPr>
            <a:spLocks noGrp="1"/>
          </p:cNvSpPr>
          <p:nvPr/>
        </p:nvSpPr>
        <p:spPr>
          <a:xfrm>
            <a:off x="342843" y="1338960"/>
            <a:ext cx="3669599" cy="3771885"/>
          </a:xfrm>
          <a:prstGeom prst="rect">
            <a:avLst/>
          </a:prstGeom>
        </p:spPr>
        <p:txBody>
          <a:bodyPr/>
          <a:lstStyle>
            <a:lvl1pPr marL="342900" indent="-342900" algn="l" defTabSz="914400" rtl="0" eaLnBrk="1" latinLnBrk="0" hangingPunct="1">
              <a:spcBef>
                <a:spcPct val="20000"/>
              </a:spcBef>
              <a:buFontTx/>
              <a:buBlip>
                <a:blip r:embed="rId4"/>
              </a:buBlip>
              <a:defRPr lang="en-US" sz="2200" kern="1200" dirty="0" smtClean="0">
                <a:solidFill>
                  <a:srgbClr val="004E8C"/>
                </a:solidFill>
                <a:latin typeface="Arial" pitchFamily="34" charset="0"/>
                <a:ea typeface="+mn-ea"/>
                <a:cs typeface="Arial" pitchFamily="34" charset="0"/>
              </a:defRPr>
            </a:lvl1pPr>
            <a:lvl2pPr marL="4763" indent="-4763" algn="just" defTabSz="914400" rtl="0" eaLnBrk="1" latinLnBrk="0" hangingPunct="1">
              <a:spcBef>
                <a:spcPct val="20000"/>
              </a:spcBef>
              <a:buFont typeface="Arial" pitchFamily="34" charset="0"/>
              <a:buNone/>
              <a:defRPr sz="1600" kern="1200" baseline="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Font typeface="Arial" panose="020B0604020202020204" pitchFamily="34" charset="0"/>
              <a:buChar char="•"/>
            </a:pPr>
            <a:r>
              <a:rPr lang="en-US" sz="2800" dirty="0" smtClean="0"/>
              <a:t>Central repository</a:t>
            </a:r>
          </a:p>
          <a:p>
            <a:pPr>
              <a:buClr>
                <a:srgbClr val="FF0000"/>
              </a:buClr>
              <a:buFont typeface="Arial" panose="020B0604020202020204" pitchFamily="34" charset="0"/>
              <a:buChar char="•"/>
            </a:pPr>
            <a:endParaRPr lang="en-US" sz="1200" dirty="0" smtClean="0"/>
          </a:p>
          <a:p>
            <a:pPr>
              <a:buClr>
                <a:srgbClr val="FF0000"/>
              </a:buClr>
              <a:buFont typeface="Arial" panose="020B0604020202020204" pitchFamily="34" charset="0"/>
              <a:buChar char="•"/>
            </a:pPr>
            <a:r>
              <a:rPr lang="en-US" sz="2800" dirty="0" smtClean="0"/>
              <a:t>Closed loop</a:t>
            </a:r>
          </a:p>
          <a:p>
            <a:pPr>
              <a:buClr>
                <a:srgbClr val="FF0000"/>
              </a:buClr>
              <a:buFont typeface="Arial" panose="020B0604020202020204" pitchFamily="34" charset="0"/>
              <a:buChar char="•"/>
            </a:pPr>
            <a:endParaRPr lang="en-US" sz="1200" dirty="0" smtClean="0"/>
          </a:p>
          <a:p>
            <a:pPr>
              <a:buClr>
                <a:srgbClr val="FF0000"/>
              </a:buClr>
              <a:buFont typeface="Arial" panose="020B0604020202020204" pitchFamily="34" charset="0"/>
              <a:buChar char="•"/>
            </a:pPr>
            <a:r>
              <a:rPr lang="en-US" sz="2800" dirty="0" smtClean="0"/>
              <a:t>Workflow</a:t>
            </a:r>
          </a:p>
          <a:p>
            <a:pPr>
              <a:buClr>
                <a:srgbClr val="FF0000"/>
              </a:buClr>
              <a:buFont typeface="Arial" panose="020B0604020202020204" pitchFamily="34" charset="0"/>
              <a:buChar char="•"/>
            </a:pPr>
            <a:endParaRPr lang="en-US" sz="2800"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00634" y="1905142"/>
            <a:ext cx="4648200" cy="2228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928548" y="2538679"/>
            <a:ext cx="2971800" cy="3514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76010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1219200" y="4449763"/>
            <a:ext cx="7543800" cy="1951037"/>
          </a:xfrm>
          <a:prstGeom prst="rect">
            <a:avLst/>
          </a:prstGeom>
          <a:noFill/>
          <a:ln w="9525">
            <a:noFill/>
            <a:miter lim="800000"/>
            <a:headEnd/>
            <a:tailEnd/>
          </a:ln>
        </p:spPr>
        <p:txBody>
          <a:bodyPr tIns="91440" bIns="91440"/>
          <a:lstStyle/>
          <a:p>
            <a:pPr marL="285750" indent="-285750" eaLnBrk="0" hangingPunct="0">
              <a:spcBef>
                <a:spcPct val="20000"/>
              </a:spcBef>
              <a:buClr>
                <a:srgbClr val="890C4C"/>
              </a:buClr>
              <a:buFont typeface="Arial" charset="0"/>
              <a:buChar char="•"/>
            </a:pPr>
            <a:endParaRPr lang="en-US" sz="2000" dirty="0">
              <a:solidFill>
                <a:srgbClr val="4F4F4F"/>
              </a:solidFill>
              <a:latin typeface="Century Gothic" pitchFamily="34" charset="0"/>
            </a:endParaRPr>
          </a:p>
        </p:txBody>
      </p:sp>
      <p:sp>
        <p:nvSpPr>
          <p:cNvPr id="40963" name="Rectangle 2"/>
          <p:cNvSpPr txBox="1">
            <a:spLocks noChangeArrowheads="1"/>
          </p:cNvSpPr>
          <p:nvPr/>
        </p:nvSpPr>
        <p:spPr bwMode="auto">
          <a:xfrm>
            <a:off x="457200" y="609600"/>
            <a:ext cx="8153400" cy="652463"/>
          </a:xfrm>
          <a:prstGeom prst="rect">
            <a:avLst/>
          </a:prstGeom>
          <a:noFill/>
          <a:ln w="9525">
            <a:noFill/>
            <a:miter lim="800000"/>
            <a:headEnd/>
            <a:tailEnd/>
          </a:ln>
        </p:spPr>
        <p:txBody>
          <a:bodyPr/>
          <a:lstStyle/>
          <a:p>
            <a:pPr algn="ctr"/>
            <a:endParaRPr lang="en-US" sz="3200" b="1" dirty="0">
              <a:solidFill>
                <a:srgbClr val="4F4F4F"/>
              </a:solidFill>
              <a:latin typeface="Century Gothic" pitchFamily="34" charset="0"/>
            </a:endParaRPr>
          </a:p>
        </p:txBody>
      </p:sp>
      <p:sp>
        <p:nvSpPr>
          <p:cNvPr id="10" name="Slide Number Placeholder 1"/>
          <p:cNvSpPr>
            <a:spLocks noGrp="1"/>
          </p:cNvSpPr>
          <p:nvPr>
            <p:ph type="sldNum" sz="quarter" idx="12"/>
          </p:nvPr>
        </p:nvSpPr>
        <p:spPr bwMode="auto">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24F79BC-DA64-4740-AF3B-6302A5F261B7}" type="slidenum">
              <a:rPr lang="en-US" smtClean="0">
                <a:latin typeface="Century Gothic" pitchFamily="34" charset="0"/>
                <a:ea typeface="Century Gothic" pitchFamily="34" charset="0"/>
                <a:cs typeface="Century Gothic" pitchFamily="34" charset="0"/>
              </a:rPr>
              <a:pPr fontAlgn="base">
                <a:spcBef>
                  <a:spcPct val="0"/>
                </a:spcBef>
                <a:spcAft>
                  <a:spcPct val="0"/>
                </a:spcAft>
              </a:pPr>
              <a:t>28</a:t>
            </a:fld>
            <a:endParaRPr lang="en-US" dirty="0" smtClean="0">
              <a:latin typeface="Century Gothic" pitchFamily="34" charset="0"/>
              <a:ea typeface="Century Gothic" pitchFamily="34" charset="0"/>
              <a:cs typeface="Century Gothic" pitchFamily="34" charset="0"/>
            </a:endParaRPr>
          </a:p>
        </p:txBody>
      </p:sp>
      <p:sp>
        <p:nvSpPr>
          <p:cNvPr id="9" name="Text Placeholder 8"/>
          <p:cNvSpPr>
            <a:spLocks noGrp="1"/>
          </p:cNvSpPr>
          <p:nvPr>
            <p:ph type="body" sz="quarter" idx="11"/>
          </p:nvPr>
        </p:nvSpPr>
        <p:spPr/>
        <p:txBody>
          <a:bodyPr/>
          <a:lstStyle/>
          <a:p>
            <a:r>
              <a:rPr lang="en-US" dirty="0"/>
              <a:t>Integrating QAD and the Quality Management System</a:t>
            </a:r>
          </a:p>
        </p:txBody>
      </p:sp>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48834" y="6435541"/>
            <a:ext cx="1037966" cy="423018"/>
          </a:xfrm>
          <a:prstGeom prst="rect">
            <a:avLst/>
          </a:prstGeom>
        </p:spPr>
      </p:pic>
      <p:sp>
        <p:nvSpPr>
          <p:cNvPr id="40" name="Title 3"/>
          <p:cNvSpPr>
            <a:spLocks noGrp="1"/>
          </p:cNvSpPr>
          <p:nvPr>
            <p:ph type="title"/>
          </p:nvPr>
        </p:nvSpPr>
        <p:spPr>
          <a:xfrm>
            <a:off x="457200" y="607452"/>
            <a:ext cx="8229600" cy="708730"/>
          </a:xfrm>
        </p:spPr>
        <p:txBody>
          <a:bodyPr/>
          <a:lstStyle/>
          <a:p>
            <a:r>
              <a:rPr lang="en-US" dirty="0" smtClean="0">
                <a:latin typeface="Century Gothic" pitchFamily="34" charset="0"/>
                <a:ea typeface="MS PGothic"/>
                <a:cs typeface="Century Gothic" pitchFamily="34" charset="0"/>
              </a:rPr>
              <a:t>Functionality – Document Control</a:t>
            </a:r>
            <a:endParaRPr lang="en-US" dirty="0"/>
          </a:p>
        </p:txBody>
      </p:sp>
      <p:sp>
        <p:nvSpPr>
          <p:cNvPr id="42" name="Text Placeholder 4"/>
          <p:cNvSpPr>
            <a:spLocks noGrp="1"/>
          </p:cNvSpPr>
          <p:nvPr/>
        </p:nvSpPr>
        <p:spPr>
          <a:xfrm>
            <a:off x="342843" y="1338960"/>
            <a:ext cx="4114800" cy="3771885"/>
          </a:xfrm>
          <a:prstGeom prst="rect">
            <a:avLst/>
          </a:prstGeom>
        </p:spPr>
        <p:txBody>
          <a:bodyPr/>
          <a:lstStyle>
            <a:lvl1pPr marL="342900" indent="-342900" algn="l" defTabSz="914400" rtl="0" eaLnBrk="1" latinLnBrk="0" hangingPunct="1">
              <a:spcBef>
                <a:spcPct val="20000"/>
              </a:spcBef>
              <a:buFontTx/>
              <a:buBlip>
                <a:blip r:embed="rId4"/>
              </a:buBlip>
              <a:defRPr lang="en-US" sz="2200" kern="1200" dirty="0" smtClean="0">
                <a:solidFill>
                  <a:srgbClr val="004E8C"/>
                </a:solidFill>
                <a:latin typeface="Arial" pitchFamily="34" charset="0"/>
                <a:ea typeface="+mn-ea"/>
                <a:cs typeface="Arial" pitchFamily="34" charset="0"/>
              </a:defRPr>
            </a:lvl1pPr>
            <a:lvl2pPr marL="4763" indent="-4763" algn="just" defTabSz="914400" rtl="0" eaLnBrk="1" latinLnBrk="0" hangingPunct="1">
              <a:spcBef>
                <a:spcPct val="20000"/>
              </a:spcBef>
              <a:buFont typeface="Arial" pitchFamily="34" charset="0"/>
              <a:buNone/>
              <a:defRPr sz="1600" kern="1200" baseline="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Font typeface="Arial" panose="020B0604020202020204" pitchFamily="34" charset="0"/>
              <a:buChar char="•"/>
            </a:pPr>
            <a:r>
              <a:rPr lang="en-US" sz="2800" dirty="0" smtClean="0"/>
              <a:t>Central repository</a:t>
            </a:r>
          </a:p>
          <a:p>
            <a:pPr>
              <a:buClr>
                <a:srgbClr val="FF0000"/>
              </a:buClr>
              <a:buFont typeface="Arial" panose="020B0604020202020204" pitchFamily="34" charset="0"/>
              <a:buChar char="•"/>
            </a:pPr>
            <a:endParaRPr lang="en-US" sz="1200" dirty="0" smtClean="0"/>
          </a:p>
          <a:p>
            <a:pPr>
              <a:buClr>
                <a:srgbClr val="FF0000"/>
              </a:buClr>
              <a:buFont typeface="Arial" panose="020B0604020202020204" pitchFamily="34" charset="0"/>
              <a:buChar char="•"/>
            </a:pPr>
            <a:r>
              <a:rPr lang="en-US" sz="2800" dirty="0" smtClean="0"/>
              <a:t>Formal change request process</a:t>
            </a:r>
          </a:p>
          <a:p>
            <a:pPr>
              <a:buClr>
                <a:srgbClr val="FF0000"/>
              </a:buClr>
              <a:buFont typeface="Arial" panose="020B0604020202020204" pitchFamily="34" charset="0"/>
              <a:buChar char="•"/>
            </a:pPr>
            <a:endParaRPr lang="en-US" sz="1200" dirty="0" smtClean="0"/>
          </a:p>
          <a:p>
            <a:pPr>
              <a:buClr>
                <a:srgbClr val="FF0000"/>
              </a:buClr>
              <a:buFont typeface="Arial" panose="020B0604020202020204" pitchFamily="34" charset="0"/>
              <a:buChar char="•"/>
            </a:pPr>
            <a:r>
              <a:rPr lang="en-US" sz="2800" dirty="0" smtClean="0"/>
              <a:t>Automation of the change request process</a:t>
            </a:r>
          </a:p>
          <a:p>
            <a:pPr>
              <a:buClr>
                <a:srgbClr val="FF0000"/>
              </a:buClr>
              <a:buFont typeface="Arial" panose="020B0604020202020204" pitchFamily="34" charset="0"/>
              <a:buChar char="•"/>
            </a:pPr>
            <a:endParaRPr lang="en-US" sz="28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29537" y="1906882"/>
            <a:ext cx="5248332" cy="26360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55711" y="2361062"/>
            <a:ext cx="2594537" cy="3560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06043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609600"/>
            <a:ext cx="8153400" cy="652463"/>
          </a:xfrm>
          <a:prstGeom prst="rect">
            <a:avLst/>
          </a:prstGeom>
          <a:noFill/>
          <a:ln w="9525">
            <a:noFill/>
            <a:miter lim="800000"/>
            <a:headEnd/>
            <a:tailEnd/>
          </a:ln>
        </p:spPr>
        <p:txBody>
          <a:bodyPr/>
          <a:lstStyle/>
          <a:p>
            <a:pPr algn="ctr"/>
            <a:endParaRPr lang="en-US" sz="3200" b="1" dirty="0">
              <a:solidFill>
                <a:srgbClr val="4F4F4F"/>
              </a:solidFill>
              <a:latin typeface="Century Gothic" pitchFamily="34" charset="0"/>
            </a:endParaRPr>
          </a:p>
        </p:txBody>
      </p:sp>
      <p:sp>
        <p:nvSpPr>
          <p:cNvPr id="10" name="Slide Number Placeholder 1"/>
          <p:cNvSpPr>
            <a:spLocks noGrp="1"/>
          </p:cNvSpPr>
          <p:nvPr>
            <p:ph type="sldNum" sz="quarter" idx="12"/>
          </p:nvPr>
        </p:nvSpPr>
        <p:spPr bwMode="auto">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24F79BC-DA64-4740-AF3B-6302A5F261B7}" type="slidenum">
              <a:rPr lang="en-US" smtClean="0">
                <a:latin typeface="Century Gothic" pitchFamily="34" charset="0"/>
                <a:ea typeface="Century Gothic" pitchFamily="34" charset="0"/>
                <a:cs typeface="Century Gothic" pitchFamily="34" charset="0"/>
              </a:rPr>
              <a:pPr fontAlgn="base">
                <a:spcBef>
                  <a:spcPct val="0"/>
                </a:spcBef>
                <a:spcAft>
                  <a:spcPct val="0"/>
                </a:spcAft>
              </a:pPr>
              <a:t>29</a:t>
            </a:fld>
            <a:endParaRPr lang="en-US" dirty="0" smtClean="0">
              <a:latin typeface="Century Gothic" pitchFamily="34" charset="0"/>
              <a:ea typeface="Century Gothic" pitchFamily="34" charset="0"/>
              <a:cs typeface="Century Gothic" pitchFamily="34" charset="0"/>
            </a:endParaRPr>
          </a:p>
        </p:txBody>
      </p:sp>
      <p:sp>
        <p:nvSpPr>
          <p:cNvPr id="9" name="Text Placeholder 8"/>
          <p:cNvSpPr>
            <a:spLocks noGrp="1"/>
          </p:cNvSpPr>
          <p:nvPr>
            <p:ph type="body" sz="quarter" idx="11"/>
          </p:nvPr>
        </p:nvSpPr>
        <p:spPr/>
        <p:txBody>
          <a:bodyPr/>
          <a:lstStyle/>
          <a:p>
            <a:r>
              <a:rPr lang="en-US" dirty="0"/>
              <a:t>Integrating QAD and the Quality Management System</a:t>
            </a:r>
          </a:p>
        </p:txBody>
      </p:sp>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48834" y="6435541"/>
            <a:ext cx="1037966" cy="423018"/>
          </a:xfrm>
          <a:prstGeom prst="rect">
            <a:avLst/>
          </a:prstGeom>
        </p:spPr>
      </p:pic>
      <p:sp>
        <p:nvSpPr>
          <p:cNvPr id="40" name="Title 3"/>
          <p:cNvSpPr>
            <a:spLocks noGrp="1"/>
          </p:cNvSpPr>
          <p:nvPr>
            <p:ph type="title"/>
          </p:nvPr>
        </p:nvSpPr>
        <p:spPr>
          <a:xfrm>
            <a:off x="457200" y="607452"/>
            <a:ext cx="8229600" cy="708730"/>
          </a:xfrm>
        </p:spPr>
        <p:txBody>
          <a:bodyPr/>
          <a:lstStyle/>
          <a:p>
            <a:r>
              <a:rPr lang="en-US" dirty="0" smtClean="0">
                <a:latin typeface="Century Gothic" pitchFamily="34" charset="0"/>
                <a:ea typeface="MS PGothic"/>
                <a:cs typeface="Century Gothic" pitchFamily="34" charset="0"/>
              </a:rPr>
              <a:t>Functionality – Problem Solving</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89863" y="2006082"/>
            <a:ext cx="4866377" cy="17655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 Placeholder 4"/>
          <p:cNvSpPr>
            <a:spLocks noGrp="1"/>
          </p:cNvSpPr>
          <p:nvPr/>
        </p:nvSpPr>
        <p:spPr>
          <a:xfrm>
            <a:off x="342843" y="1338960"/>
            <a:ext cx="4114800" cy="3771885"/>
          </a:xfrm>
          <a:prstGeom prst="rect">
            <a:avLst/>
          </a:prstGeom>
        </p:spPr>
        <p:txBody>
          <a:bodyPr/>
          <a:lstStyle>
            <a:lvl1pPr marL="342900" indent="-342900" algn="l" defTabSz="914400" rtl="0" eaLnBrk="1" latinLnBrk="0" hangingPunct="1">
              <a:spcBef>
                <a:spcPct val="20000"/>
              </a:spcBef>
              <a:buFontTx/>
              <a:buBlip>
                <a:blip r:embed="rId5"/>
              </a:buBlip>
              <a:defRPr lang="en-US" sz="2200" kern="1200" dirty="0" smtClean="0">
                <a:solidFill>
                  <a:srgbClr val="004E8C"/>
                </a:solidFill>
                <a:latin typeface="Arial" pitchFamily="34" charset="0"/>
                <a:ea typeface="+mn-ea"/>
                <a:cs typeface="Arial" pitchFamily="34" charset="0"/>
              </a:defRPr>
            </a:lvl1pPr>
            <a:lvl2pPr marL="4763" indent="-4763" algn="just" defTabSz="914400" rtl="0" eaLnBrk="1" latinLnBrk="0" hangingPunct="1">
              <a:spcBef>
                <a:spcPct val="20000"/>
              </a:spcBef>
              <a:buFont typeface="Arial" pitchFamily="34" charset="0"/>
              <a:buNone/>
              <a:defRPr sz="1600" kern="1200" baseline="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Font typeface="Arial" panose="020B0604020202020204" pitchFamily="34" charset="0"/>
              <a:buChar char="•"/>
            </a:pPr>
            <a:r>
              <a:rPr lang="en-US" sz="2800" dirty="0" smtClean="0"/>
              <a:t>Configurable</a:t>
            </a:r>
          </a:p>
          <a:p>
            <a:pPr>
              <a:buClr>
                <a:srgbClr val="FF0000"/>
              </a:buClr>
              <a:buFont typeface="Arial" panose="020B0604020202020204" pitchFamily="34" charset="0"/>
              <a:buChar char="•"/>
            </a:pPr>
            <a:endParaRPr lang="en-US" sz="1200" dirty="0" smtClean="0"/>
          </a:p>
          <a:p>
            <a:pPr>
              <a:buClr>
                <a:srgbClr val="FF0000"/>
              </a:buClr>
              <a:buFont typeface="Arial" panose="020B0604020202020204" pitchFamily="34" charset="0"/>
              <a:buChar char="•"/>
            </a:pPr>
            <a:r>
              <a:rPr lang="en-US" sz="2800" dirty="0" smtClean="0"/>
              <a:t>Closed loop</a:t>
            </a:r>
          </a:p>
          <a:p>
            <a:pPr>
              <a:buClr>
                <a:srgbClr val="FF0000"/>
              </a:buClr>
              <a:buFont typeface="Arial" panose="020B0604020202020204" pitchFamily="34" charset="0"/>
              <a:buChar char="•"/>
            </a:pPr>
            <a:endParaRPr lang="en-US" sz="1200" dirty="0" smtClean="0"/>
          </a:p>
          <a:p>
            <a:pPr>
              <a:buClr>
                <a:srgbClr val="FF0000"/>
              </a:buClr>
              <a:buFont typeface="Arial" panose="020B0604020202020204" pitchFamily="34" charset="0"/>
              <a:buChar char="•"/>
            </a:pPr>
            <a:r>
              <a:rPr lang="en-US" sz="2800" dirty="0" smtClean="0"/>
              <a:t>Automated reporting</a:t>
            </a:r>
          </a:p>
          <a:p>
            <a:pPr>
              <a:buClr>
                <a:srgbClr val="FF0000"/>
              </a:buClr>
              <a:buFont typeface="Arial" panose="020B0604020202020204" pitchFamily="34" charset="0"/>
              <a:buChar char="•"/>
            </a:pPr>
            <a:endParaRPr lang="en-US" sz="2800"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242125" y="3448817"/>
            <a:ext cx="5925692" cy="25878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32118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a:t>
            </a:fld>
            <a:endParaRPr lang="en-US" dirty="0"/>
          </a:p>
        </p:txBody>
      </p:sp>
      <p:sp>
        <p:nvSpPr>
          <p:cNvPr id="3" name="Content Placeholder 2"/>
          <p:cNvSpPr>
            <a:spLocks noGrp="1"/>
          </p:cNvSpPr>
          <p:nvPr>
            <p:ph idx="1"/>
          </p:nvPr>
        </p:nvSpPr>
        <p:spPr/>
        <p:txBody>
          <a:bodyPr>
            <a:normAutofit/>
          </a:bodyPr>
          <a:lstStyle/>
          <a:p>
            <a:r>
              <a:rPr lang="en-US" sz="2600" dirty="0" smtClean="0"/>
              <a:t>Why quality management is important</a:t>
            </a:r>
          </a:p>
          <a:p>
            <a:r>
              <a:rPr lang="en-US" sz="2600" dirty="0" smtClean="0"/>
              <a:t>Major Food &amp; Beverage regulations</a:t>
            </a:r>
          </a:p>
          <a:p>
            <a:r>
              <a:rPr lang="en-US" sz="2600" dirty="0" smtClean="0"/>
              <a:t>QAD core tools to solve quality issues</a:t>
            </a:r>
          </a:p>
          <a:p>
            <a:r>
              <a:rPr lang="en-US" sz="2600" dirty="0" smtClean="0"/>
              <a:t>CEBOS quality management system</a:t>
            </a:r>
          </a:p>
          <a:p>
            <a:r>
              <a:rPr lang="en-US" sz="2600" dirty="0" smtClean="0"/>
              <a:t>Summary and next steps</a:t>
            </a:r>
            <a:endParaRPr lang="en-US" sz="2600" dirty="0"/>
          </a:p>
        </p:txBody>
      </p:sp>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Tree>
    <p:extLst>
      <p:ext uri="{BB962C8B-B14F-4D97-AF65-F5344CB8AC3E}">
        <p14:creationId xmlns:p14="http://schemas.microsoft.com/office/powerpoint/2010/main" xmlns="" val="2270817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609600"/>
            <a:ext cx="8153400" cy="652463"/>
          </a:xfrm>
          <a:prstGeom prst="rect">
            <a:avLst/>
          </a:prstGeom>
          <a:noFill/>
          <a:ln w="9525">
            <a:noFill/>
            <a:miter lim="800000"/>
            <a:headEnd/>
            <a:tailEnd/>
          </a:ln>
        </p:spPr>
        <p:txBody>
          <a:bodyPr/>
          <a:lstStyle/>
          <a:p>
            <a:pPr algn="ctr"/>
            <a:endParaRPr lang="en-US" sz="3200" b="1" dirty="0">
              <a:solidFill>
                <a:srgbClr val="4F4F4F"/>
              </a:solidFill>
              <a:latin typeface="Century Gothic" pitchFamily="34" charset="0"/>
            </a:endParaRPr>
          </a:p>
        </p:txBody>
      </p:sp>
      <p:sp>
        <p:nvSpPr>
          <p:cNvPr id="10" name="Slide Number Placeholder 1"/>
          <p:cNvSpPr>
            <a:spLocks noGrp="1"/>
          </p:cNvSpPr>
          <p:nvPr>
            <p:ph type="sldNum" sz="quarter" idx="12"/>
          </p:nvPr>
        </p:nvSpPr>
        <p:spPr bwMode="auto">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24F79BC-DA64-4740-AF3B-6302A5F261B7}" type="slidenum">
              <a:rPr lang="en-US" smtClean="0">
                <a:latin typeface="Century Gothic" pitchFamily="34" charset="0"/>
                <a:ea typeface="Century Gothic" pitchFamily="34" charset="0"/>
                <a:cs typeface="Century Gothic" pitchFamily="34" charset="0"/>
              </a:rPr>
              <a:pPr fontAlgn="base">
                <a:spcBef>
                  <a:spcPct val="0"/>
                </a:spcBef>
                <a:spcAft>
                  <a:spcPct val="0"/>
                </a:spcAft>
              </a:pPr>
              <a:t>30</a:t>
            </a:fld>
            <a:endParaRPr lang="en-US" dirty="0" smtClean="0">
              <a:latin typeface="Century Gothic" pitchFamily="34" charset="0"/>
              <a:ea typeface="Century Gothic" pitchFamily="34" charset="0"/>
              <a:cs typeface="Century Gothic" pitchFamily="34" charset="0"/>
            </a:endParaRPr>
          </a:p>
        </p:txBody>
      </p:sp>
      <p:sp>
        <p:nvSpPr>
          <p:cNvPr id="9" name="Text Placeholder 8"/>
          <p:cNvSpPr>
            <a:spLocks noGrp="1"/>
          </p:cNvSpPr>
          <p:nvPr>
            <p:ph type="body" sz="quarter" idx="11"/>
          </p:nvPr>
        </p:nvSpPr>
        <p:spPr/>
        <p:txBody>
          <a:bodyPr/>
          <a:lstStyle/>
          <a:p>
            <a:r>
              <a:rPr lang="en-US" dirty="0"/>
              <a:t>Integrating QAD and the Quality Management System</a:t>
            </a:r>
          </a:p>
        </p:txBody>
      </p:sp>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48834" y="6435541"/>
            <a:ext cx="1037966" cy="423018"/>
          </a:xfrm>
          <a:prstGeom prst="rect">
            <a:avLst/>
          </a:prstGeom>
        </p:spPr>
      </p:pic>
      <p:sp>
        <p:nvSpPr>
          <p:cNvPr id="40" name="Title 3"/>
          <p:cNvSpPr>
            <a:spLocks noGrp="1"/>
          </p:cNvSpPr>
          <p:nvPr>
            <p:ph type="title"/>
          </p:nvPr>
        </p:nvSpPr>
        <p:spPr>
          <a:xfrm>
            <a:off x="457200" y="607452"/>
            <a:ext cx="8229600" cy="708730"/>
          </a:xfrm>
        </p:spPr>
        <p:txBody>
          <a:bodyPr/>
          <a:lstStyle/>
          <a:p>
            <a:r>
              <a:rPr lang="en-US" dirty="0" smtClean="0">
                <a:latin typeface="Century Gothic" pitchFamily="34" charset="0"/>
                <a:ea typeface="MS PGothic"/>
                <a:cs typeface="Century Gothic" pitchFamily="34" charset="0"/>
              </a:rPr>
              <a:t>Functionality – Training Tracking</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94077" y="1534561"/>
            <a:ext cx="4988265" cy="2778132"/>
          </a:xfrm>
          <a:prstGeom prst="rect">
            <a:avLst/>
          </a:prstGeom>
        </p:spPr>
      </p:pic>
      <p:sp>
        <p:nvSpPr>
          <p:cNvPr id="12" name="Text Placeholder 4"/>
          <p:cNvSpPr>
            <a:spLocks noGrp="1"/>
          </p:cNvSpPr>
          <p:nvPr/>
        </p:nvSpPr>
        <p:spPr>
          <a:xfrm>
            <a:off x="342843" y="1355289"/>
            <a:ext cx="4114800" cy="3771885"/>
          </a:xfrm>
          <a:prstGeom prst="rect">
            <a:avLst/>
          </a:prstGeom>
        </p:spPr>
        <p:txBody>
          <a:bodyPr/>
          <a:lstStyle>
            <a:lvl1pPr marL="342900" indent="-342900" algn="l" defTabSz="914400" rtl="0" eaLnBrk="1" latinLnBrk="0" hangingPunct="1">
              <a:spcBef>
                <a:spcPct val="20000"/>
              </a:spcBef>
              <a:buFontTx/>
              <a:buBlip>
                <a:blip r:embed="rId5"/>
              </a:buBlip>
              <a:defRPr lang="en-US" sz="2200" kern="1200" dirty="0" smtClean="0">
                <a:solidFill>
                  <a:srgbClr val="004E8C"/>
                </a:solidFill>
                <a:latin typeface="Arial" pitchFamily="34" charset="0"/>
                <a:ea typeface="+mn-ea"/>
                <a:cs typeface="Arial" pitchFamily="34" charset="0"/>
              </a:defRPr>
            </a:lvl1pPr>
            <a:lvl2pPr marL="4763" indent="-4763" algn="just" defTabSz="914400" rtl="0" eaLnBrk="1" latinLnBrk="0" hangingPunct="1">
              <a:spcBef>
                <a:spcPct val="20000"/>
              </a:spcBef>
              <a:buFont typeface="Arial" pitchFamily="34" charset="0"/>
              <a:buNone/>
              <a:defRPr sz="1600" kern="1200" baseline="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Font typeface="Arial" panose="020B0604020202020204" pitchFamily="34" charset="0"/>
              <a:buChar char="•"/>
            </a:pPr>
            <a:r>
              <a:rPr lang="en-US" sz="2800" dirty="0" smtClean="0"/>
              <a:t>Recurring</a:t>
            </a:r>
          </a:p>
          <a:p>
            <a:pPr>
              <a:buClr>
                <a:srgbClr val="FF0000"/>
              </a:buClr>
              <a:buFont typeface="Arial" panose="020B0604020202020204" pitchFamily="34" charset="0"/>
              <a:buChar char="•"/>
            </a:pPr>
            <a:endParaRPr lang="en-US" sz="1200" dirty="0" smtClean="0"/>
          </a:p>
          <a:p>
            <a:pPr>
              <a:buClr>
                <a:srgbClr val="FF0000"/>
              </a:buClr>
              <a:buFont typeface="Arial" panose="020B0604020202020204" pitchFamily="34" charset="0"/>
              <a:buChar char="•"/>
            </a:pPr>
            <a:r>
              <a:rPr lang="en-US" sz="2800" dirty="0" smtClean="0"/>
              <a:t>Competency</a:t>
            </a:r>
          </a:p>
          <a:p>
            <a:pPr>
              <a:buClr>
                <a:srgbClr val="FF0000"/>
              </a:buClr>
              <a:buFont typeface="Arial" panose="020B0604020202020204" pitchFamily="34" charset="0"/>
              <a:buChar char="•"/>
            </a:pPr>
            <a:endParaRPr lang="en-US" sz="1200" dirty="0" smtClean="0"/>
          </a:p>
          <a:p>
            <a:pPr>
              <a:buClr>
                <a:srgbClr val="FF0000"/>
              </a:buClr>
              <a:buFont typeface="Arial" panose="020B0604020202020204" pitchFamily="34" charset="0"/>
              <a:buChar char="•"/>
            </a:pPr>
            <a:r>
              <a:rPr lang="en-US" sz="2800" dirty="0" smtClean="0"/>
              <a:t>Document control</a:t>
            </a:r>
          </a:p>
          <a:p>
            <a:pPr>
              <a:buClr>
                <a:srgbClr val="FF0000"/>
              </a:buClr>
              <a:buFont typeface="Arial" panose="020B0604020202020204" pitchFamily="34" charset="0"/>
              <a:buChar char="•"/>
            </a:pPr>
            <a:endParaRPr lang="en-US" sz="2800" dirty="0"/>
          </a:p>
        </p:txBody>
      </p:sp>
    </p:spTree>
    <p:extLst>
      <p:ext uri="{BB962C8B-B14F-4D97-AF65-F5344CB8AC3E}">
        <p14:creationId xmlns:p14="http://schemas.microsoft.com/office/powerpoint/2010/main" xmlns="" val="158528494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1"/>
          <p:cNvSpPr>
            <a:spLocks noGrp="1"/>
          </p:cNvSpPr>
          <p:nvPr>
            <p:ph type="sldNum" sz="quarter" idx="12"/>
          </p:nvPr>
        </p:nvSpPr>
        <p:spPr bwMode="auto">
          <a:xfrm>
            <a:off x="6922640" y="6410827"/>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6A593CA-B606-4D02-8A50-52481547DA95}" type="slidenum">
              <a:rPr lang="en-US" smtClean="0">
                <a:latin typeface="Century Gothic" pitchFamily="34" charset="0"/>
                <a:ea typeface="Century Gothic" pitchFamily="34" charset="0"/>
                <a:cs typeface="Century Gothic" pitchFamily="34" charset="0"/>
              </a:rPr>
              <a:pPr fontAlgn="base">
                <a:spcBef>
                  <a:spcPct val="0"/>
                </a:spcBef>
                <a:spcAft>
                  <a:spcPct val="0"/>
                </a:spcAft>
              </a:pPr>
              <a:t>31</a:t>
            </a:fld>
            <a:endParaRPr lang="en-US" dirty="0" smtClean="0">
              <a:latin typeface="Century Gothic" pitchFamily="34" charset="0"/>
              <a:ea typeface="Century Gothic" pitchFamily="34" charset="0"/>
              <a:cs typeface="Century Gothic" pitchFamily="34" charset="0"/>
            </a:endParaRPr>
          </a:p>
        </p:txBody>
      </p:sp>
      <p:sp>
        <p:nvSpPr>
          <p:cNvPr id="10243" name="Text Placeholder 3"/>
          <p:cNvSpPr>
            <a:spLocks noGrp="1"/>
          </p:cNvSpPr>
          <p:nvPr>
            <p:ph type="body" sz="quarter" idx="11"/>
          </p:nvPr>
        </p:nvSpPr>
        <p:spPr>
          <a:xfrm>
            <a:off x="457200" y="167031"/>
            <a:ext cx="8229600" cy="428625"/>
          </a:xfrm>
        </p:spPr>
        <p:txBody>
          <a:bodyPr/>
          <a:lstStyle/>
          <a:p>
            <a:r>
              <a:rPr lang="en-US" dirty="0"/>
              <a:t>Integrating QAD and the Quality Management System</a:t>
            </a: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48834" y="6410827"/>
            <a:ext cx="1037966" cy="423018"/>
          </a:xfrm>
          <a:prstGeom prst="rect">
            <a:avLst/>
          </a:prstGeom>
        </p:spPr>
      </p:pic>
      <p:sp>
        <p:nvSpPr>
          <p:cNvPr id="25" name="Down Arrow 24"/>
          <p:cNvSpPr/>
          <p:nvPr/>
        </p:nvSpPr>
        <p:spPr>
          <a:xfrm rot="16200000">
            <a:off x="4249420" y="-945213"/>
            <a:ext cx="457200" cy="4800600"/>
          </a:xfrm>
          <a:prstGeom prst="downArrow">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28" name="Text Box 4"/>
          <p:cNvSpPr txBox="1">
            <a:spLocks noChangeArrowheads="1"/>
          </p:cNvSpPr>
          <p:nvPr/>
        </p:nvSpPr>
        <p:spPr bwMode="auto">
          <a:xfrm>
            <a:off x="3509645" y="1150286"/>
            <a:ext cx="1936750" cy="609600"/>
          </a:xfrm>
          <a:prstGeom prst="rect">
            <a:avLst/>
          </a:prstGeom>
          <a:gradFill rotWithShape="1">
            <a:gsLst>
              <a:gs pos="0">
                <a:srgbClr val="2D2D8A">
                  <a:shade val="51000"/>
                  <a:satMod val="130000"/>
                </a:srgbClr>
              </a:gs>
              <a:gs pos="80000">
                <a:srgbClr val="2D2D8A">
                  <a:shade val="93000"/>
                  <a:satMod val="130000"/>
                </a:srgbClr>
              </a:gs>
              <a:gs pos="100000">
                <a:srgbClr val="2D2D8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0">
            <a:noAutofit/>
          </a:bodyPr>
          <a:lstStyle>
            <a:lvl1pPr>
              <a:defRPr kumimoji="1" sz="5400">
                <a:solidFill>
                  <a:schemeClr val="tx1"/>
                </a:solidFill>
                <a:latin typeface="Times New Roman" pitchFamily="18" charset="0"/>
              </a:defRPr>
            </a:lvl1pPr>
            <a:lvl2pPr marL="742950" indent="-285750">
              <a:defRPr kumimoji="1" sz="5400">
                <a:solidFill>
                  <a:schemeClr val="tx1"/>
                </a:solidFill>
                <a:latin typeface="Times New Roman" pitchFamily="18" charset="0"/>
              </a:defRPr>
            </a:lvl2pPr>
            <a:lvl3pPr marL="1143000" indent="-228600">
              <a:defRPr kumimoji="1" sz="5400">
                <a:solidFill>
                  <a:schemeClr val="tx1"/>
                </a:solidFill>
                <a:latin typeface="Times New Roman" pitchFamily="18" charset="0"/>
              </a:defRPr>
            </a:lvl3pPr>
            <a:lvl4pPr marL="1600200" indent="-228600">
              <a:defRPr kumimoji="1" sz="5400">
                <a:solidFill>
                  <a:schemeClr val="tx1"/>
                </a:solidFill>
                <a:latin typeface="Times New Roman" pitchFamily="18" charset="0"/>
              </a:defRPr>
            </a:lvl4pPr>
            <a:lvl5pPr marL="2057400" indent="-228600">
              <a:defRPr kumimoji="1" sz="5400">
                <a:solidFill>
                  <a:schemeClr val="tx1"/>
                </a:solidFill>
                <a:latin typeface="Times New Roman" pitchFamily="18" charset="0"/>
              </a:defRPr>
            </a:lvl5pPr>
            <a:lvl6pPr marL="2514600" indent="-228600" algn="ctr" eaLnBrk="0" fontAlgn="base" hangingPunct="0">
              <a:spcBef>
                <a:spcPct val="0"/>
              </a:spcBef>
              <a:spcAft>
                <a:spcPct val="0"/>
              </a:spcAft>
              <a:defRPr kumimoji="1" sz="5400">
                <a:solidFill>
                  <a:schemeClr val="tx1"/>
                </a:solidFill>
                <a:latin typeface="Times New Roman" pitchFamily="18" charset="0"/>
              </a:defRPr>
            </a:lvl6pPr>
            <a:lvl7pPr marL="2971800" indent="-228600" algn="ctr" eaLnBrk="0" fontAlgn="base" hangingPunct="0">
              <a:spcBef>
                <a:spcPct val="0"/>
              </a:spcBef>
              <a:spcAft>
                <a:spcPct val="0"/>
              </a:spcAft>
              <a:defRPr kumimoji="1" sz="5400">
                <a:solidFill>
                  <a:schemeClr val="tx1"/>
                </a:solidFill>
                <a:latin typeface="Times New Roman" pitchFamily="18" charset="0"/>
              </a:defRPr>
            </a:lvl7pPr>
            <a:lvl8pPr marL="3429000" indent="-228600" algn="ctr" eaLnBrk="0" fontAlgn="base" hangingPunct="0">
              <a:spcBef>
                <a:spcPct val="0"/>
              </a:spcBef>
              <a:spcAft>
                <a:spcPct val="0"/>
              </a:spcAft>
              <a:defRPr kumimoji="1" sz="5400">
                <a:solidFill>
                  <a:schemeClr val="tx1"/>
                </a:solidFill>
                <a:latin typeface="Times New Roman" pitchFamily="18" charset="0"/>
              </a:defRPr>
            </a:lvl8pPr>
            <a:lvl9pPr marL="3886200" indent="-228600" algn="ctr" eaLnBrk="0" fontAlgn="base" hangingPunct="0">
              <a:spcBef>
                <a:spcPct val="0"/>
              </a:spcBef>
              <a:spcAft>
                <a:spcPct val="0"/>
              </a:spcAft>
              <a:defRPr kumimoji="1" sz="5400">
                <a:solidFill>
                  <a:schemeClr val="tx1"/>
                </a:solidFill>
                <a:latin typeface="Times New Roman"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en-US" sz="1600" b="1" i="0" u="none" strike="noStrike" kern="0" cap="none" spc="0" normalizeH="0" baseline="0" noProof="0" dirty="0" smtClean="0">
                <a:ln>
                  <a:noFill/>
                </a:ln>
                <a:solidFill>
                  <a:srgbClr val="FFFFFF"/>
                </a:solidFill>
                <a:effectLst/>
                <a:uLnTx/>
                <a:uFillTx/>
                <a:latin typeface="Arial"/>
                <a:cs typeface="Calibri" pitchFamily="34" charset="0"/>
              </a:rPr>
              <a:t>E-Sync</a:t>
            </a:r>
            <a:endParaRPr kumimoji="1" lang="en-US" sz="1600" b="1" i="0" u="none" strike="noStrike" kern="0" cap="none" spc="0" normalizeH="0" baseline="0" noProof="0" dirty="0">
              <a:ln>
                <a:noFill/>
              </a:ln>
              <a:solidFill>
                <a:srgbClr val="FFFFFF"/>
              </a:solidFill>
              <a:effectLst/>
              <a:uLnTx/>
              <a:uFillTx/>
              <a:latin typeface="Arial"/>
              <a:cs typeface="Calibri" pitchFamily="34" charset="0"/>
            </a:endParaRPr>
          </a:p>
        </p:txBody>
      </p:sp>
      <p:sp>
        <p:nvSpPr>
          <p:cNvPr id="29" name="TextBox 28"/>
          <p:cNvSpPr txBox="1"/>
          <p:nvPr/>
        </p:nvSpPr>
        <p:spPr>
          <a:xfrm>
            <a:off x="2848845" y="2197609"/>
            <a:ext cx="4267200" cy="1200329"/>
          </a:xfrm>
          <a:prstGeom prst="rect">
            <a:avLst/>
          </a:prstGeom>
          <a:noFill/>
        </p:spPr>
        <p:txBody>
          <a:bodyPr wrap="square" rtlCol="0">
            <a:spAutoFit/>
          </a:bodyPr>
          <a:lstStyle/>
          <a:p>
            <a:pPr defTabSz="914400" fontAlgn="base">
              <a:spcBef>
                <a:spcPct val="0"/>
              </a:spcBef>
              <a:spcAft>
                <a:spcPct val="0"/>
              </a:spcAft>
            </a:pPr>
            <a:r>
              <a:rPr lang="en-US" dirty="0" smtClean="0">
                <a:solidFill>
                  <a:srgbClr val="000000"/>
                </a:solidFill>
                <a:latin typeface="Arial"/>
              </a:rPr>
              <a:t>E-Sync Functional Description</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Compare data source with MQ1</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Add/update records in MQ1</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Employees, items, customers, etc.</a:t>
            </a:r>
            <a:endParaRPr lang="en-US" dirty="0">
              <a:solidFill>
                <a:srgbClr val="000000"/>
              </a:solidFill>
              <a:latin typeface="Arial"/>
            </a:endParaRPr>
          </a:p>
        </p:txBody>
      </p:sp>
      <p:sp>
        <p:nvSpPr>
          <p:cNvPr id="30" name="Cloud 29"/>
          <p:cNvSpPr/>
          <p:nvPr/>
        </p:nvSpPr>
        <p:spPr>
          <a:xfrm>
            <a:off x="3449320" y="4803698"/>
            <a:ext cx="2057400" cy="1600200"/>
          </a:xfrm>
          <a:prstGeom prst="cloud">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0070C0"/>
                </a:solidFill>
                <a:effectLst/>
                <a:uLnTx/>
                <a:uFillTx/>
                <a:latin typeface="Arial"/>
              </a:rPr>
              <a:t>XML File Transfer</a:t>
            </a:r>
          </a:p>
        </p:txBody>
      </p:sp>
      <p:sp>
        <p:nvSpPr>
          <p:cNvPr id="31" name="Cube 30"/>
          <p:cNvSpPr/>
          <p:nvPr/>
        </p:nvSpPr>
        <p:spPr>
          <a:xfrm>
            <a:off x="876300" y="3227172"/>
            <a:ext cx="1828800" cy="1143000"/>
          </a:xfrm>
          <a:prstGeom prst="cub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Arial"/>
              </a:rPr>
              <a:t>System’s Integration Tools</a:t>
            </a:r>
          </a:p>
        </p:txBody>
      </p:sp>
      <p:sp>
        <p:nvSpPr>
          <p:cNvPr id="32" name="Cube 31"/>
          <p:cNvSpPr/>
          <p:nvPr/>
        </p:nvSpPr>
        <p:spPr>
          <a:xfrm>
            <a:off x="6477000" y="3227172"/>
            <a:ext cx="1828800" cy="1143000"/>
          </a:xfrm>
          <a:prstGeom prst="cube">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Arial"/>
              </a:rPr>
              <a:t>Integration Toolkit</a:t>
            </a:r>
          </a:p>
        </p:txBody>
      </p:sp>
      <p:sp>
        <p:nvSpPr>
          <p:cNvPr id="33" name="Up-Down Arrow 32"/>
          <p:cNvSpPr/>
          <p:nvPr/>
        </p:nvSpPr>
        <p:spPr>
          <a:xfrm rot="20061668">
            <a:off x="1098874" y="2088636"/>
            <a:ext cx="515620" cy="1066800"/>
          </a:xfrm>
          <a:prstGeom prst="up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34" name="Up-Down Arrow 33"/>
          <p:cNvSpPr/>
          <p:nvPr/>
        </p:nvSpPr>
        <p:spPr>
          <a:xfrm rot="1416425">
            <a:off x="7179049" y="2075938"/>
            <a:ext cx="515620" cy="1066800"/>
          </a:xfrm>
          <a:prstGeom prst="up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35" name="Up-Down Arrow 34"/>
          <p:cNvSpPr/>
          <p:nvPr/>
        </p:nvSpPr>
        <p:spPr>
          <a:xfrm rot="18847596">
            <a:off x="2603735" y="4477962"/>
            <a:ext cx="515620" cy="1066800"/>
          </a:xfrm>
          <a:prstGeom prst="up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36" name="Up-Down Arrow 35"/>
          <p:cNvSpPr/>
          <p:nvPr/>
        </p:nvSpPr>
        <p:spPr>
          <a:xfrm rot="2760000">
            <a:off x="5846219" y="4477511"/>
            <a:ext cx="515620" cy="1066800"/>
          </a:xfrm>
          <a:prstGeom prst="up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37" name="TextBox 36"/>
          <p:cNvSpPr txBox="1"/>
          <p:nvPr/>
        </p:nvSpPr>
        <p:spPr>
          <a:xfrm>
            <a:off x="2849286" y="2181874"/>
            <a:ext cx="4267200" cy="1754326"/>
          </a:xfrm>
          <a:prstGeom prst="rect">
            <a:avLst/>
          </a:prstGeom>
          <a:noFill/>
        </p:spPr>
        <p:txBody>
          <a:bodyPr wrap="square" rtlCol="0">
            <a:spAutoFit/>
          </a:bodyPr>
          <a:lstStyle/>
          <a:p>
            <a:pPr defTabSz="914400" fontAlgn="base">
              <a:spcBef>
                <a:spcPct val="0"/>
              </a:spcBef>
              <a:spcAft>
                <a:spcPct val="0"/>
              </a:spcAft>
            </a:pPr>
            <a:r>
              <a:rPr lang="en-US" dirty="0" smtClean="0">
                <a:solidFill>
                  <a:srgbClr val="000000"/>
                </a:solidFill>
                <a:latin typeface="Arial"/>
              </a:rPr>
              <a:t>XML Integration Functional Description</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Standard XML web services</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Push/Pull Data</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Inspection/Inventory/CAPA</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Training check</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Gauge calibration check</a:t>
            </a:r>
          </a:p>
        </p:txBody>
      </p:sp>
      <p:cxnSp>
        <p:nvCxnSpPr>
          <p:cNvPr id="39" name="Straight Connector 38"/>
          <p:cNvCxnSpPr/>
          <p:nvPr/>
        </p:nvCxnSpPr>
        <p:spPr>
          <a:xfrm>
            <a:off x="304800" y="560172"/>
            <a:ext cx="8458200" cy="0"/>
          </a:xfrm>
          <a:prstGeom prst="line">
            <a:avLst/>
          </a:prstGeom>
          <a:noFill/>
          <a:ln w="9525" cap="flat" cmpd="sng" algn="ctr">
            <a:solidFill>
              <a:srgbClr val="808080">
                <a:lumMod val="60000"/>
                <a:lumOff val="40000"/>
              </a:srgbClr>
            </a:solidFill>
            <a:prstDash val="solid"/>
          </a:ln>
          <a:effectLst/>
        </p:spPr>
      </p:cxnSp>
      <p:pic>
        <p:nvPicPr>
          <p:cNvPr id="42" name="Picture 4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9351" y="974823"/>
            <a:ext cx="919958" cy="919958"/>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165473" y="1179557"/>
            <a:ext cx="1312649" cy="5803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177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8"/>
                                        </p:tgtEl>
                                      </p:cBhvr>
                                    </p:animEffect>
                                    <p:set>
                                      <p:cBhvr>
                                        <p:cTn id="20" dur="1" fill="hold">
                                          <p:stCondLst>
                                            <p:cond delay="499"/>
                                          </p:stCondLst>
                                        </p:cTn>
                                        <p:tgtEl>
                                          <p:spTgt spid="2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9"/>
                                        </p:tgtEl>
                                      </p:cBhvr>
                                    </p:animEffect>
                                    <p:set>
                                      <p:cBhvr>
                                        <p:cTn id="23" dur="1" fill="hold">
                                          <p:stCondLst>
                                            <p:cond delay="499"/>
                                          </p:stCondLst>
                                        </p:cTn>
                                        <p:tgtEl>
                                          <p:spTgt spid="2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8" grpId="1" animBg="1"/>
      <p:bldP spid="29" grpId="0"/>
      <p:bldP spid="29" grpId="1"/>
      <p:bldP spid="30" grpId="0" animBg="1"/>
      <p:bldP spid="31" grpId="0" animBg="1"/>
      <p:bldP spid="32" grpId="0" animBg="1"/>
      <p:bldP spid="33" grpId="0" animBg="1"/>
      <p:bldP spid="34" grpId="0" animBg="1"/>
      <p:bldP spid="35" grpId="0" animBg="1"/>
      <p:bldP spid="36" grpId="0" animBg="1"/>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32</a:t>
            </a:fld>
            <a:endParaRPr lang="en-US" dirty="0"/>
          </a:p>
        </p:txBody>
      </p:sp>
      <p:sp>
        <p:nvSpPr>
          <p:cNvPr id="3" name="Content Placeholder 2"/>
          <p:cNvSpPr>
            <a:spLocks noGrp="1"/>
          </p:cNvSpPr>
          <p:nvPr>
            <p:ph idx="1"/>
          </p:nvPr>
        </p:nvSpPr>
        <p:spPr/>
        <p:txBody>
          <a:bodyPr>
            <a:normAutofit lnSpcReduction="10000"/>
          </a:bodyPr>
          <a:lstStyle/>
          <a:p>
            <a:r>
              <a:rPr lang="en-US" dirty="0" smtClean="0"/>
              <a:t>Food safety a world wide issue</a:t>
            </a:r>
          </a:p>
          <a:p>
            <a:r>
              <a:rPr lang="en-US" dirty="0" smtClean="0"/>
              <a:t>Many food safety and quality regulations</a:t>
            </a:r>
          </a:p>
          <a:p>
            <a:pPr lvl="1"/>
            <a:r>
              <a:rPr lang="en-US" dirty="0" smtClean="0"/>
              <a:t>Laws</a:t>
            </a:r>
          </a:p>
          <a:p>
            <a:pPr lvl="1"/>
            <a:r>
              <a:rPr lang="en-US" dirty="0" smtClean="0"/>
              <a:t>Requirements</a:t>
            </a:r>
          </a:p>
          <a:p>
            <a:pPr lvl="1"/>
            <a:r>
              <a:rPr lang="en-US" dirty="0" smtClean="0"/>
              <a:t>Certifications</a:t>
            </a:r>
          </a:p>
          <a:p>
            <a:r>
              <a:rPr lang="en-US" dirty="0" smtClean="0"/>
              <a:t>QAD has core quality solutions</a:t>
            </a:r>
          </a:p>
          <a:p>
            <a:pPr lvl="1"/>
            <a:r>
              <a:rPr lang="en-US" dirty="0" smtClean="0"/>
              <a:t>Core quality</a:t>
            </a:r>
          </a:p>
          <a:p>
            <a:pPr lvl="1"/>
            <a:r>
              <a:rPr lang="en-US" dirty="0" smtClean="0"/>
              <a:t>Serialization</a:t>
            </a:r>
          </a:p>
          <a:p>
            <a:pPr lvl="1"/>
            <a:r>
              <a:rPr lang="en-US" dirty="0" smtClean="0"/>
              <a:t>Track &amp; Trace</a:t>
            </a:r>
          </a:p>
          <a:p>
            <a:r>
              <a:rPr lang="en-US" dirty="0" smtClean="0"/>
              <a:t>QAD has specialty solutions</a:t>
            </a:r>
          </a:p>
          <a:p>
            <a:pPr lvl="1"/>
            <a:r>
              <a:rPr lang="en-US" dirty="0" smtClean="0"/>
              <a:t>CEBOS</a:t>
            </a:r>
          </a:p>
          <a:p>
            <a:pPr>
              <a:buNone/>
            </a:pPr>
            <a:endParaRPr lang="en-US" dirty="0"/>
          </a:p>
        </p:txBody>
      </p:sp>
      <p:sp>
        <p:nvSpPr>
          <p:cNvPr id="4" name="Title 3"/>
          <p:cNvSpPr>
            <a:spLocks noGrp="1"/>
          </p:cNvSpPr>
          <p:nvPr>
            <p:ph type="title"/>
          </p:nvPr>
        </p:nvSpPr>
        <p:spPr/>
        <p:txBody>
          <a:bodyPr/>
          <a:lstStyle/>
          <a:p>
            <a:r>
              <a:rPr lang="en-US" dirty="0" smtClean="0"/>
              <a:t>Summary</a:t>
            </a:r>
            <a:endParaRPr lang="en-US"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Tree>
    <p:extLst>
      <p:ext uri="{BB962C8B-B14F-4D97-AF65-F5344CB8AC3E}">
        <p14:creationId xmlns:p14="http://schemas.microsoft.com/office/powerpoint/2010/main" xmlns="" val="2270817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33</a:t>
            </a:fld>
            <a:endParaRPr lang="en-US" dirty="0"/>
          </a:p>
        </p:txBody>
      </p:sp>
      <p:sp>
        <p:nvSpPr>
          <p:cNvPr id="3" name="Content Placeholder 2"/>
          <p:cNvSpPr>
            <a:spLocks noGrp="1"/>
          </p:cNvSpPr>
          <p:nvPr>
            <p:ph idx="1"/>
          </p:nvPr>
        </p:nvSpPr>
        <p:spPr/>
        <p:txBody>
          <a:bodyPr>
            <a:normAutofit/>
          </a:bodyPr>
          <a:lstStyle/>
          <a:p>
            <a:r>
              <a:rPr lang="en-US" dirty="0" smtClean="0"/>
              <a:t>Determine your requirements</a:t>
            </a:r>
          </a:p>
          <a:p>
            <a:pPr lvl="1"/>
            <a:r>
              <a:rPr lang="en-US" dirty="0" smtClean="0"/>
              <a:t>Serialization and Traceability</a:t>
            </a:r>
          </a:p>
          <a:p>
            <a:pPr lvl="1"/>
            <a:r>
              <a:rPr lang="en-US" dirty="0" smtClean="0"/>
              <a:t>Quality management</a:t>
            </a:r>
          </a:p>
          <a:p>
            <a:r>
              <a:rPr lang="en-US" dirty="0" smtClean="0"/>
              <a:t>Visit </a:t>
            </a:r>
            <a:r>
              <a:rPr lang="en-US" dirty="0" err="1" smtClean="0"/>
              <a:t>QAD.Com</a:t>
            </a:r>
            <a:r>
              <a:rPr lang="en-US" dirty="0" smtClean="0"/>
              <a:t> for initial information</a:t>
            </a:r>
          </a:p>
          <a:p>
            <a:r>
              <a:rPr lang="en-US" dirty="0" smtClean="0"/>
              <a:t>Discuss options with your account manager</a:t>
            </a:r>
          </a:p>
          <a:p>
            <a:pPr lvl="1"/>
            <a:r>
              <a:rPr lang="en-US" dirty="0" smtClean="0"/>
              <a:t>Schedule a vision engagement</a:t>
            </a:r>
          </a:p>
          <a:p>
            <a:pPr lvl="1"/>
            <a:r>
              <a:rPr lang="en-US" dirty="0" smtClean="0"/>
              <a:t>Meet with QAD vertical management team</a:t>
            </a:r>
          </a:p>
          <a:p>
            <a:r>
              <a:rPr lang="en-US" dirty="0" smtClean="0"/>
              <a:t>Qscan assessments</a:t>
            </a:r>
          </a:p>
          <a:p>
            <a:r>
              <a:rPr lang="en-US" dirty="0" smtClean="0"/>
              <a:t>Develop quality system implementation plan</a:t>
            </a:r>
          </a:p>
        </p:txBody>
      </p:sp>
      <p:sp>
        <p:nvSpPr>
          <p:cNvPr id="4" name="Title 3"/>
          <p:cNvSpPr>
            <a:spLocks noGrp="1"/>
          </p:cNvSpPr>
          <p:nvPr>
            <p:ph type="title"/>
          </p:nvPr>
        </p:nvSpPr>
        <p:spPr/>
        <p:txBody>
          <a:bodyPr/>
          <a:lstStyle/>
          <a:p>
            <a:r>
              <a:rPr lang="en-US" dirty="0" smtClean="0"/>
              <a:t>Call To Action </a:t>
            </a:r>
            <a:endParaRPr lang="en-US"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Tree>
    <p:extLst>
      <p:ext uri="{BB962C8B-B14F-4D97-AF65-F5344CB8AC3E}">
        <p14:creationId xmlns:p14="http://schemas.microsoft.com/office/powerpoint/2010/main" xmlns="" val="2270817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en-GB" sz="4000" dirty="0" smtClean="0"/>
          </a:p>
          <a:p>
            <a:pPr algn="ctr">
              <a:lnSpc>
                <a:spcPct val="150000"/>
              </a:lnSpc>
              <a:buNone/>
            </a:pPr>
            <a:r>
              <a:rPr lang="en-GB" sz="4000" dirty="0" smtClean="0">
                <a:hlinkClick r:id="rId3"/>
              </a:rPr>
              <a:t>www.qad.com</a:t>
            </a:r>
            <a:endParaRPr lang="en-GB" sz="4000" dirty="0" smtClean="0"/>
          </a:p>
          <a:p>
            <a:pPr algn="ctr">
              <a:lnSpc>
                <a:spcPct val="150000"/>
              </a:lnSpc>
              <a:buNone/>
            </a:pPr>
            <a:r>
              <a:rPr lang="en-GB" sz="2000" smtClean="0"/>
              <a:t>© QAD </a:t>
            </a:r>
            <a:r>
              <a:rPr lang="en-GB" sz="2000" dirty="0" smtClean="0"/>
              <a:t>Inc</a:t>
            </a:r>
            <a:endParaRPr lang="en-GB" sz="2000" dirty="0"/>
          </a:p>
        </p:txBody>
      </p:sp>
      <p:sp>
        <p:nvSpPr>
          <p:cNvPr id="4" name="Title 3"/>
          <p:cNvSpPr>
            <a:spLocks noGrp="1"/>
          </p:cNvSpPr>
          <p:nvPr>
            <p:ph type="title"/>
          </p:nvPr>
        </p:nvSpPr>
        <p:spPr/>
        <p:txBody>
          <a:bodyPr/>
          <a:lstStyle/>
          <a:p>
            <a:r>
              <a:rPr lang="en-GB" dirty="0" smtClean="0"/>
              <a:t>Questions &amp; Answers</a:t>
            </a:r>
            <a:endParaRPr lang="en-GB" dirty="0"/>
          </a:p>
        </p:txBody>
      </p:sp>
      <p:sp>
        <p:nvSpPr>
          <p:cNvPr id="6" name="Text Placeholder 5"/>
          <p:cNvSpPr>
            <a:spLocks noGrp="1"/>
          </p:cNvSpPr>
          <p:nvPr>
            <p:ph type="body" sz="quarter" idx="11"/>
          </p:nvPr>
        </p:nvSpPr>
        <p:spPr/>
        <p:txBody>
          <a:bodyPr/>
          <a:lstStyle/>
          <a:p>
            <a:r>
              <a:rPr lang="en-US" dirty="0" smtClean="0"/>
              <a:t>QAD Midwest User Group</a:t>
            </a:r>
            <a:endParaRPr lang="en-GB" dirty="0"/>
          </a:p>
        </p:txBody>
      </p:sp>
      <p:sp>
        <p:nvSpPr>
          <p:cNvPr id="7" name="Slide Number Placeholder 6"/>
          <p:cNvSpPr>
            <a:spLocks noGrp="1"/>
          </p:cNvSpPr>
          <p:nvPr>
            <p:ph type="sldNum" sz="quarter" idx="12"/>
          </p:nvPr>
        </p:nvSpPr>
        <p:spPr/>
        <p:txBody>
          <a:bodyPr/>
          <a:lstStyle/>
          <a:p>
            <a:fld id="{D295FD85-0E9A-9A4B-AEA4-CF6493BFD0E6}" type="slidenum">
              <a:rPr lang="en-US" smtClean="0"/>
              <a:pPr/>
              <a:t>34</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4</a:t>
            </a:fld>
            <a:endParaRPr lang="en-US" dirty="0"/>
          </a:p>
        </p:txBody>
      </p:sp>
      <p:sp>
        <p:nvSpPr>
          <p:cNvPr id="3" name="Content Placeholder 2"/>
          <p:cNvSpPr>
            <a:spLocks noGrp="1"/>
          </p:cNvSpPr>
          <p:nvPr>
            <p:ph idx="1"/>
          </p:nvPr>
        </p:nvSpPr>
        <p:spPr/>
        <p:txBody>
          <a:bodyPr>
            <a:noAutofit/>
          </a:bodyPr>
          <a:lstStyle/>
          <a:p>
            <a:pPr>
              <a:lnSpc>
                <a:spcPct val="120000"/>
              </a:lnSpc>
              <a:spcBef>
                <a:spcPts val="300"/>
              </a:spcBef>
            </a:pPr>
            <a:r>
              <a:rPr lang="en-US" sz="2600" dirty="0" smtClean="0"/>
              <a:t>To meet government regulations and standards </a:t>
            </a:r>
          </a:p>
          <a:p>
            <a:pPr>
              <a:lnSpc>
                <a:spcPct val="120000"/>
              </a:lnSpc>
              <a:spcBef>
                <a:spcPts val="300"/>
              </a:spcBef>
            </a:pPr>
            <a:r>
              <a:rPr lang="en-US" sz="2600" dirty="0" smtClean="0"/>
              <a:t>The most successful companies produce quality products</a:t>
            </a:r>
          </a:p>
          <a:p>
            <a:pPr lvl="1">
              <a:lnSpc>
                <a:spcPct val="120000"/>
              </a:lnSpc>
              <a:spcBef>
                <a:spcPts val="300"/>
              </a:spcBef>
            </a:pPr>
            <a:r>
              <a:rPr lang="en-US" sz="2200" dirty="0" smtClean="0"/>
              <a:t>Recalls can be devastating</a:t>
            </a:r>
          </a:p>
          <a:p>
            <a:pPr>
              <a:lnSpc>
                <a:spcPct val="120000"/>
              </a:lnSpc>
              <a:spcBef>
                <a:spcPts val="300"/>
              </a:spcBef>
            </a:pPr>
            <a:r>
              <a:rPr lang="en-US" sz="2600" dirty="0" smtClean="0"/>
              <a:t>Quality management tools improve overall performance and reduces costs</a:t>
            </a:r>
          </a:p>
          <a:p>
            <a:pPr lvl="1">
              <a:lnSpc>
                <a:spcPct val="120000"/>
              </a:lnSpc>
              <a:spcBef>
                <a:spcPts val="300"/>
              </a:spcBef>
            </a:pPr>
            <a:r>
              <a:rPr lang="en-US" sz="2200" dirty="0" smtClean="0"/>
              <a:t>Inspection procedures</a:t>
            </a:r>
          </a:p>
          <a:p>
            <a:pPr lvl="1">
              <a:lnSpc>
                <a:spcPct val="120000"/>
              </a:lnSpc>
              <a:spcBef>
                <a:spcPts val="300"/>
              </a:spcBef>
            </a:pPr>
            <a:r>
              <a:rPr lang="en-US" sz="2200" dirty="0" smtClean="0"/>
              <a:t>Inventory control</a:t>
            </a:r>
          </a:p>
          <a:p>
            <a:pPr>
              <a:lnSpc>
                <a:spcPct val="120000"/>
              </a:lnSpc>
              <a:spcBef>
                <a:spcPts val="300"/>
              </a:spcBef>
            </a:pPr>
            <a:r>
              <a:rPr lang="en-US" sz="2600" dirty="0" smtClean="0"/>
              <a:t>Assists in preventing incidents</a:t>
            </a:r>
            <a:endParaRPr lang="en-US" sz="2200" dirty="0" smtClean="0"/>
          </a:p>
        </p:txBody>
      </p:sp>
      <p:sp>
        <p:nvSpPr>
          <p:cNvPr id="4" name="Title 3"/>
          <p:cNvSpPr>
            <a:spLocks noGrp="1"/>
          </p:cNvSpPr>
          <p:nvPr>
            <p:ph type="title"/>
          </p:nvPr>
        </p:nvSpPr>
        <p:spPr/>
        <p:txBody>
          <a:bodyPr/>
          <a:lstStyle/>
          <a:p>
            <a:r>
              <a:rPr lang="en-US" dirty="0" smtClean="0"/>
              <a:t>Why Quality Management is Important</a:t>
            </a:r>
            <a:endParaRPr lang="en-US"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Tree>
    <p:extLst>
      <p:ext uri="{BB962C8B-B14F-4D97-AF65-F5344CB8AC3E}">
        <p14:creationId xmlns:p14="http://schemas.microsoft.com/office/powerpoint/2010/main" xmlns="" val="2270817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5</a:t>
            </a:fld>
            <a:endParaRPr lang="en-US" dirty="0"/>
          </a:p>
        </p:txBody>
      </p:sp>
      <p:sp>
        <p:nvSpPr>
          <p:cNvPr id="3" name="Content Placeholder 2"/>
          <p:cNvSpPr>
            <a:spLocks noGrp="1"/>
          </p:cNvSpPr>
          <p:nvPr>
            <p:ph idx="1"/>
          </p:nvPr>
        </p:nvSpPr>
        <p:spPr>
          <a:xfrm>
            <a:off x="457199" y="1316182"/>
            <a:ext cx="8442101" cy="4999951"/>
          </a:xfrm>
        </p:spPr>
        <p:txBody>
          <a:bodyPr>
            <a:normAutofit/>
          </a:bodyPr>
          <a:lstStyle/>
          <a:p>
            <a:r>
              <a:rPr lang="en-US" sz="2400" dirty="0" smtClean="0"/>
              <a:t>The Food Safety Modernization Act (FSMA)</a:t>
            </a:r>
          </a:p>
          <a:p>
            <a:r>
              <a:rPr lang="en-US" sz="2400" dirty="0" smtClean="0"/>
              <a:t>The Safe Quality Food (SQF) Program</a:t>
            </a:r>
          </a:p>
          <a:p>
            <a:r>
              <a:rPr lang="en-US" sz="2400" dirty="0" smtClean="0"/>
              <a:t>Hazard Analysis Critical Control Point (HACCP)</a:t>
            </a:r>
          </a:p>
          <a:p>
            <a:r>
              <a:rPr lang="en-US" sz="2400" dirty="0" smtClean="0"/>
              <a:t>International Organization for Standardization (ISO)</a:t>
            </a:r>
          </a:p>
          <a:p>
            <a:pPr>
              <a:buNone/>
            </a:pPr>
            <a:endParaRPr lang="en-US" sz="2600" dirty="0" smtClean="0"/>
          </a:p>
        </p:txBody>
      </p:sp>
      <p:sp>
        <p:nvSpPr>
          <p:cNvPr id="4" name="Title 3"/>
          <p:cNvSpPr>
            <a:spLocks noGrp="1"/>
          </p:cNvSpPr>
          <p:nvPr>
            <p:ph type="title"/>
          </p:nvPr>
        </p:nvSpPr>
        <p:spPr/>
        <p:txBody>
          <a:bodyPr>
            <a:normAutofit fontScale="90000"/>
          </a:bodyPr>
          <a:lstStyle/>
          <a:p>
            <a:r>
              <a:rPr lang="en-US" dirty="0" smtClean="0"/>
              <a:t>Relevant Regulations for Food &amp; Beverage</a:t>
            </a:r>
            <a:endParaRPr lang="en-US"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Tree>
    <p:extLst>
      <p:ext uri="{BB962C8B-B14F-4D97-AF65-F5344CB8AC3E}">
        <p14:creationId xmlns:p14="http://schemas.microsoft.com/office/powerpoint/2010/main" xmlns="" val="2270817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6</a:t>
            </a:fld>
            <a:endParaRPr lang="en-US" dirty="0"/>
          </a:p>
        </p:txBody>
      </p:sp>
      <p:sp>
        <p:nvSpPr>
          <p:cNvPr id="3" name="Content Placeholder 2"/>
          <p:cNvSpPr>
            <a:spLocks noGrp="1"/>
          </p:cNvSpPr>
          <p:nvPr>
            <p:ph idx="1"/>
          </p:nvPr>
        </p:nvSpPr>
        <p:spPr/>
        <p:txBody>
          <a:bodyPr>
            <a:normAutofit/>
          </a:bodyPr>
          <a:lstStyle/>
          <a:p>
            <a:r>
              <a:rPr lang="en-US" b="1" dirty="0" smtClean="0"/>
              <a:t>What is it?</a:t>
            </a:r>
          </a:p>
          <a:p>
            <a:pPr lvl="1"/>
            <a:r>
              <a:rPr lang="en-US" dirty="0" smtClean="0"/>
              <a:t>Set of laws governing food safety laws in the U.S.</a:t>
            </a:r>
          </a:p>
          <a:p>
            <a:pPr lvl="1"/>
            <a:r>
              <a:rPr lang="en-US" dirty="0" smtClean="0"/>
              <a:t>Signed into law January 2011</a:t>
            </a:r>
          </a:p>
          <a:p>
            <a:r>
              <a:rPr lang="en-US" b="1" dirty="0" smtClean="0"/>
              <a:t>Who enforces it?</a:t>
            </a:r>
          </a:p>
          <a:p>
            <a:pPr lvl="1"/>
            <a:r>
              <a:rPr lang="en-US" dirty="0" smtClean="0"/>
              <a:t>United States Food and Drug Administration</a:t>
            </a:r>
          </a:p>
          <a:p>
            <a:r>
              <a:rPr lang="en-US" b="1" dirty="0" smtClean="0"/>
              <a:t>Why?</a:t>
            </a:r>
          </a:p>
          <a:p>
            <a:pPr lvl="1"/>
            <a:r>
              <a:rPr lang="en-US" dirty="0" smtClean="0"/>
              <a:t>Existing U.S. food laws outdated</a:t>
            </a:r>
          </a:p>
          <a:p>
            <a:pPr lvl="1"/>
            <a:r>
              <a:rPr lang="en-US" dirty="0" smtClean="0"/>
              <a:t>New regulatory provisions</a:t>
            </a:r>
          </a:p>
        </p:txBody>
      </p:sp>
      <p:sp>
        <p:nvSpPr>
          <p:cNvPr id="4" name="Title 3"/>
          <p:cNvSpPr>
            <a:spLocks noGrp="1"/>
          </p:cNvSpPr>
          <p:nvPr>
            <p:ph type="title"/>
          </p:nvPr>
        </p:nvSpPr>
        <p:spPr/>
        <p:txBody>
          <a:bodyPr>
            <a:normAutofit fontScale="90000"/>
          </a:bodyPr>
          <a:lstStyle/>
          <a:p>
            <a:r>
              <a:rPr lang="en-US" dirty="0" smtClean="0"/>
              <a:t>The Food Safety Modernization Act (FSMA)</a:t>
            </a:r>
            <a:endParaRPr lang="en-US"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Tree>
    <p:extLst>
      <p:ext uri="{BB962C8B-B14F-4D97-AF65-F5344CB8AC3E}">
        <p14:creationId xmlns:p14="http://schemas.microsoft.com/office/powerpoint/2010/main" xmlns="" val="227081754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7</a:t>
            </a:fld>
            <a:endParaRPr lang="en-US" dirty="0"/>
          </a:p>
        </p:txBody>
      </p:sp>
      <p:sp>
        <p:nvSpPr>
          <p:cNvPr id="3" name="Content Placeholder 2"/>
          <p:cNvSpPr>
            <a:spLocks noGrp="1"/>
          </p:cNvSpPr>
          <p:nvPr>
            <p:ph idx="1"/>
          </p:nvPr>
        </p:nvSpPr>
        <p:spPr/>
        <p:txBody>
          <a:bodyPr>
            <a:normAutofit/>
          </a:bodyPr>
          <a:lstStyle/>
          <a:p>
            <a:r>
              <a:rPr lang="en-US" b="1" dirty="0" smtClean="0"/>
              <a:t>Major areas covered</a:t>
            </a:r>
          </a:p>
          <a:p>
            <a:pPr lvl="1"/>
            <a:r>
              <a:rPr lang="en-US" dirty="0" smtClean="0"/>
              <a:t>Prevention of safety hazards</a:t>
            </a:r>
          </a:p>
          <a:p>
            <a:pPr lvl="1"/>
            <a:r>
              <a:rPr lang="en-US" dirty="0" smtClean="0"/>
              <a:t>Detection of the response to safety problems</a:t>
            </a:r>
          </a:p>
          <a:p>
            <a:pPr lvl="1"/>
            <a:r>
              <a:rPr lang="en-US" dirty="0" smtClean="0"/>
              <a:t>Improving the safety of imported products</a:t>
            </a:r>
          </a:p>
          <a:p>
            <a:pPr lvl="1"/>
            <a:r>
              <a:rPr lang="en-US" dirty="0" smtClean="0"/>
              <a:t>Miscellaneous provisions</a:t>
            </a:r>
          </a:p>
          <a:p>
            <a:r>
              <a:rPr lang="en-US" b="1" dirty="0" smtClean="0"/>
              <a:t>Major benefits</a:t>
            </a:r>
          </a:p>
          <a:p>
            <a:pPr lvl="1"/>
            <a:r>
              <a:rPr lang="en-US" dirty="0" smtClean="0"/>
              <a:t>Gives the FDA new powers</a:t>
            </a:r>
          </a:p>
          <a:p>
            <a:pPr lvl="1"/>
            <a:r>
              <a:rPr lang="en-US" dirty="0" smtClean="0"/>
              <a:t>FDA can now order recalls</a:t>
            </a:r>
          </a:p>
          <a:p>
            <a:pPr lvl="1"/>
            <a:r>
              <a:rPr lang="en-US" dirty="0" smtClean="0"/>
              <a:t>Authorize stricter documentation and procedures</a:t>
            </a:r>
          </a:p>
          <a:p>
            <a:pPr lvl="1"/>
            <a:r>
              <a:rPr lang="en-US" dirty="0" smtClean="0"/>
              <a:t>FDA now in prevention mode</a:t>
            </a:r>
          </a:p>
        </p:txBody>
      </p:sp>
      <p:sp>
        <p:nvSpPr>
          <p:cNvPr id="4" name="Title 3"/>
          <p:cNvSpPr>
            <a:spLocks noGrp="1"/>
          </p:cNvSpPr>
          <p:nvPr>
            <p:ph type="title"/>
          </p:nvPr>
        </p:nvSpPr>
        <p:spPr/>
        <p:txBody>
          <a:bodyPr>
            <a:normAutofit fontScale="90000"/>
          </a:bodyPr>
          <a:lstStyle/>
          <a:p>
            <a:r>
              <a:rPr lang="en-US" dirty="0" smtClean="0"/>
              <a:t>The Food Safety Modernization Act (FSMA)</a:t>
            </a:r>
            <a:endParaRPr lang="en-US"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Tree>
    <p:extLst>
      <p:ext uri="{BB962C8B-B14F-4D97-AF65-F5344CB8AC3E}">
        <p14:creationId xmlns:p14="http://schemas.microsoft.com/office/powerpoint/2010/main" xmlns="" val="22708175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8</a:t>
            </a:fld>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Inspection and compliance</a:t>
            </a:r>
          </a:p>
          <a:p>
            <a:pPr lvl="1"/>
            <a:r>
              <a:rPr lang="en-US" dirty="0" smtClean="0"/>
              <a:t>Mandated inspection frequency</a:t>
            </a:r>
          </a:p>
          <a:p>
            <a:pPr lvl="2"/>
            <a:r>
              <a:rPr lang="en-US" dirty="0" smtClean="0"/>
              <a:t>All high risk facilities inspected within 5 years of the enactment of the law then every 3 years</a:t>
            </a:r>
          </a:p>
          <a:p>
            <a:pPr lvl="2"/>
            <a:r>
              <a:rPr lang="en-US" dirty="0" smtClean="0"/>
              <a:t>FDA has the right to inspect foreign facilities</a:t>
            </a:r>
          </a:p>
          <a:p>
            <a:pPr lvl="1"/>
            <a:r>
              <a:rPr lang="en-US" dirty="0" smtClean="0"/>
              <a:t>FDA will have access to all records</a:t>
            </a:r>
          </a:p>
          <a:p>
            <a:pPr lvl="2"/>
            <a:r>
              <a:rPr lang="en-US" dirty="0" smtClean="0"/>
              <a:t>Safety plans</a:t>
            </a:r>
          </a:p>
          <a:p>
            <a:pPr lvl="2"/>
            <a:r>
              <a:rPr lang="en-US" dirty="0" smtClean="0"/>
              <a:t>Procedures</a:t>
            </a:r>
          </a:p>
          <a:p>
            <a:pPr lvl="1"/>
            <a:r>
              <a:rPr lang="en-US" dirty="0" smtClean="0"/>
              <a:t>Testing by accredited laboratories</a:t>
            </a:r>
          </a:p>
          <a:p>
            <a:pPr lvl="2"/>
            <a:r>
              <a:rPr lang="en-US" dirty="0" smtClean="0"/>
              <a:t>FDA can request food to be inspected by offsite, independent testing facilities</a:t>
            </a:r>
          </a:p>
          <a:p>
            <a:pPr lvl="1"/>
            <a:r>
              <a:rPr lang="en-US" dirty="0" smtClean="0"/>
              <a:t>FDA has authority to recall food</a:t>
            </a:r>
          </a:p>
          <a:p>
            <a:pPr lvl="1"/>
            <a:r>
              <a:rPr lang="en-US" dirty="0" smtClean="0"/>
              <a:t>FDA has access to all food grower records</a:t>
            </a:r>
          </a:p>
          <a:p>
            <a:pPr lvl="1"/>
            <a:r>
              <a:rPr lang="en-US" dirty="0" smtClean="0"/>
              <a:t>Farms that sell more than $500K need traceability</a:t>
            </a:r>
          </a:p>
          <a:p>
            <a:pPr lvl="1"/>
            <a:r>
              <a:rPr lang="en-US" dirty="0" smtClean="0"/>
              <a:t>FDA can suspend registrations without notice</a:t>
            </a:r>
          </a:p>
        </p:txBody>
      </p:sp>
      <p:sp>
        <p:nvSpPr>
          <p:cNvPr id="4" name="Title 3"/>
          <p:cNvSpPr>
            <a:spLocks noGrp="1"/>
          </p:cNvSpPr>
          <p:nvPr>
            <p:ph type="title"/>
          </p:nvPr>
        </p:nvSpPr>
        <p:spPr/>
        <p:txBody>
          <a:bodyPr>
            <a:normAutofit/>
          </a:bodyPr>
          <a:lstStyle/>
          <a:p>
            <a:r>
              <a:rPr lang="en-US" sz="2800" dirty="0" smtClean="0"/>
              <a:t>The Food Safety Modernization Act (FSMA)</a:t>
            </a:r>
            <a:endParaRPr lang="en-US" sz="2900"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Tree>
    <p:extLst>
      <p:ext uri="{BB962C8B-B14F-4D97-AF65-F5344CB8AC3E}">
        <p14:creationId xmlns:p14="http://schemas.microsoft.com/office/powerpoint/2010/main" xmlns="" val="227081754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9</a:t>
            </a:fld>
            <a:endParaRPr lang="en-US" dirty="0"/>
          </a:p>
        </p:txBody>
      </p:sp>
      <p:sp>
        <p:nvSpPr>
          <p:cNvPr id="3" name="Content Placeholder 2"/>
          <p:cNvSpPr>
            <a:spLocks noGrp="1"/>
          </p:cNvSpPr>
          <p:nvPr>
            <p:ph idx="1"/>
          </p:nvPr>
        </p:nvSpPr>
        <p:spPr/>
        <p:txBody>
          <a:bodyPr>
            <a:normAutofit/>
          </a:bodyPr>
          <a:lstStyle/>
          <a:p>
            <a:r>
              <a:rPr lang="en-US" b="1" dirty="0" smtClean="0"/>
              <a:t>What is it?</a:t>
            </a:r>
          </a:p>
          <a:p>
            <a:pPr lvl="1"/>
            <a:r>
              <a:rPr lang="en-US" dirty="0" smtClean="0"/>
              <a:t>Set of requirements to control and minimize safety standards</a:t>
            </a:r>
          </a:p>
          <a:p>
            <a:pPr lvl="1"/>
            <a:r>
              <a:rPr lang="en-US" dirty="0" smtClean="0"/>
              <a:t>Provides certification recognized worldwide</a:t>
            </a:r>
          </a:p>
          <a:p>
            <a:r>
              <a:rPr lang="en-US" b="1" dirty="0" smtClean="0"/>
              <a:t>Who manages it?</a:t>
            </a:r>
          </a:p>
          <a:p>
            <a:pPr lvl="1"/>
            <a:r>
              <a:rPr lang="en-US" dirty="0" smtClean="0"/>
              <a:t>Global Food Safety Initiative (GFSI)</a:t>
            </a:r>
          </a:p>
          <a:p>
            <a:pPr lvl="1"/>
            <a:r>
              <a:rPr lang="en-US" dirty="0" smtClean="0"/>
              <a:t>Safe Quality Food Institute (SQFI)</a:t>
            </a:r>
          </a:p>
          <a:p>
            <a:r>
              <a:rPr lang="en-US" b="1" dirty="0" smtClean="0"/>
              <a:t>Why?</a:t>
            </a:r>
          </a:p>
          <a:p>
            <a:pPr lvl="1"/>
            <a:r>
              <a:rPr lang="en-US" dirty="0" smtClean="0"/>
              <a:t>Provide food suppliers with certification</a:t>
            </a:r>
          </a:p>
          <a:p>
            <a:pPr lvl="1"/>
            <a:r>
              <a:rPr lang="en-US" dirty="0" smtClean="0"/>
              <a:t>Provide proof of a rigorous safety program</a:t>
            </a:r>
          </a:p>
        </p:txBody>
      </p:sp>
      <p:sp>
        <p:nvSpPr>
          <p:cNvPr id="4" name="Title 3"/>
          <p:cNvSpPr>
            <a:spLocks noGrp="1"/>
          </p:cNvSpPr>
          <p:nvPr>
            <p:ph type="title"/>
          </p:nvPr>
        </p:nvSpPr>
        <p:spPr/>
        <p:txBody>
          <a:bodyPr>
            <a:normAutofit/>
          </a:bodyPr>
          <a:lstStyle/>
          <a:p>
            <a:r>
              <a:rPr lang="en-US" sz="2900" dirty="0" smtClean="0"/>
              <a:t>The Safe Quality Food (SQF) Program</a:t>
            </a:r>
            <a:endParaRPr lang="en-US" sz="2900" dirty="0"/>
          </a:p>
        </p:txBody>
      </p:sp>
      <p:sp>
        <p:nvSpPr>
          <p:cNvPr id="5" name="Text Placeholder 4"/>
          <p:cNvSpPr>
            <a:spLocks noGrp="1"/>
          </p:cNvSpPr>
          <p:nvPr>
            <p:ph type="body" sz="quarter" idx="11"/>
          </p:nvPr>
        </p:nvSpPr>
        <p:spPr/>
        <p:txBody>
          <a:bodyPr/>
          <a:lstStyle/>
          <a:p>
            <a:r>
              <a:rPr lang="en-US" dirty="0" smtClean="0"/>
              <a:t>QAD Midwest User Group</a:t>
            </a:r>
            <a:endParaRPr lang="en-US" dirty="0"/>
          </a:p>
        </p:txBody>
      </p:sp>
    </p:spTree>
    <p:extLst>
      <p:ext uri="{BB962C8B-B14F-4D97-AF65-F5344CB8AC3E}">
        <p14:creationId xmlns:p14="http://schemas.microsoft.com/office/powerpoint/2010/main" xmlns="" val="227081754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DodRVNZlqDgmKwUcjqamYT"/>
</p:tagLst>
</file>

<file path=ppt/tags/tag2.xml><?xml version="1.0" encoding="utf-8"?>
<p:tagLst xmlns:a="http://schemas.openxmlformats.org/drawingml/2006/main" xmlns:r="http://schemas.openxmlformats.org/officeDocument/2006/relationships" xmlns:p="http://schemas.openxmlformats.org/presentationml/2006/main">
  <p:tag name="DVSHAPEID" val="0r9WnhytH8PZK5bf8zBwCu"/>
</p:tagLst>
</file>

<file path=ppt/tags/tag3.xml><?xml version="1.0" encoding="utf-8"?>
<p:tagLst xmlns:a="http://schemas.openxmlformats.org/drawingml/2006/main" xmlns:r="http://schemas.openxmlformats.org/officeDocument/2006/relationships" xmlns:p="http://schemas.openxmlformats.org/presentationml/2006/main">
  <p:tag name="DVSHAPEID" val="LtszPYQwWwXKoMHYpHNXW7"/>
</p:tagLst>
</file>

<file path=ppt/tags/tag4.xml><?xml version="1.0" encoding="utf-8"?>
<p:tagLst xmlns:a="http://schemas.openxmlformats.org/drawingml/2006/main" xmlns:r="http://schemas.openxmlformats.org/officeDocument/2006/relationships" xmlns:p="http://schemas.openxmlformats.org/presentationml/2006/main">
  <p:tag name="DVSHAPEID" val="wLMP13hBLsgvFGtNszDacj"/>
</p:tagLst>
</file>

<file path=ppt/tags/tag5.xml><?xml version="1.0" encoding="utf-8"?>
<p:tagLst xmlns:a="http://schemas.openxmlformats.org/drawingml/2006/main" xmlns:r="http://schemas.openxmlformats.org/officeDocument/2006/relationships" xmlns:p="http://schemas.openxmlformats.org/presentationml/2006/main">
  <p:tag name="DVSECTIONID" val="eOcqDae4nws5rbDPbg3Jdv"/>
</p:tagLst>
</file>

<file path=ppt/tags/tag6.xml><?xml version="1.0" encoding="utf-8"?>
<p:tagLst xmlns:a="http://schemas.openxmlformats.org/drawingml/2006/main" xmlns:r="http://schemas.openxmlformats.org/officeDocument/2006/relationships" xmlns:p="http://schemas.openxmlformats.org/presentationml/2006/main">
  <p:tag name="DVSHAPEID" val="ziQH5FrzNLtgiY6jFYooPS"/>
</p:tagLst>
</file>

<file path=ppt/tags/tag7.xml><?xml version="1.0" encoding="utf-8"?>
<p:tagLst xmlns:a="http://schemas.openxmlformats.org/drawingml/2006/main" xmlns:r="http://schemas.openxmlformats.org/officeDocument/2006/relationships" xmlns:p="http://schemas.openxmlformats.org/presentationml/2006/main">
  <p:tag name="DVSHAPEID" val="rbn30bdRCIIhN6id6CqJ93"/>
</p:tagLst>
</file>

<file path=ppt/tags/tag8.xml><?xml version="1.0" encoding="utf-8"?>
<p:tagLst xmlns:a="http://schemas.openxmlformats.org/drawingml/2006/main" xmlns:r="http://schemas.openxmlformats.org/officeDocument/2006/relationships" xmlns:p="http://schemas.openxmlformats.org/presentationml/2006/main">
  <p:tag name="DVSHAPEID" val="T5IYjwVS4G9HQFk2FgmV8L"/>
</p:tagLst>
</file>

<file path=ppt/tags/tag9.xml><?xml version="1.0" encoding="utf-8"?>
<p:tagLst xmlns:a="http://schemas.openxmlformats.org/drawingml/2006/main" xmlns:r="http://schemas.openxmlformats.org/officeDocument/2006/relationships" xmlns:p="http://schemas.openxmlformats.org/presentationml/2006/main">
  <p:tag name="DVSHAPEID" val="y0b00rSMX5Joihl1RGWKD1"/>
</p:tagLst>
</file>

<file path=ppt/theme/theme1.xml><?xml version="1.0" encoding="utf-8"?>
<a:theme xmlns:a="http://schemas.openxmlformats.org/drawingml/2006/main" name="corporate-style-guide-qad-presentation-template">
  <a:themeElements>
    <a:clrScheme name="Custom 1">
      <a:dk1>
        <a:srgbClr val="141414"/>
      </a:dk1>
      <a:lt1>
        <a:sysClr val="window" lastClr="FFFFFF"/>
      </a:lt1>
      <a:dk2>
        <a:srgbClr val="141414"/>
      </a:dk2>
      <a:lt2>
        <a:srgbClr val="FFFFFF"/>
      </a:lt2>
      <a:accent1>
        <a:srgbClr val="4F81BD"/>
      </a:accent1>
      <a:accent2>
        <a:srgbClr val="F79646"/>
      </a:accent2>
      <a:accent3>
        <a:srgbClr val="9BBB59"/>
      </a:accent3>
      <a:accent4>
        <a:srgbClr val="A5A5A5"/>
      </a:accent4>
      <a:accent5>
        <a:srgbClr val="2B2B2B"/>
      </a:accent5>
      <a:accent6>
        <a:srgbClr val="F79646"/>
      </a:accent6>
      <a:hlink>
        <a:srgbClr val="4F81BD"/>
      </a:hlink>
      <a:folHlink>
        <a:srgbClr val="366092"/>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a:solidFill>
            <a:schemeClr val="tx1">
              <a:lumMod val="75000"/>
              <a:lumOff val="2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corporate-style-guide-qad-presentation-template</Template>
  <TotalTime>7641</TotalTime>
  <Words>1467</Words>
  <Application>Microsoft Office PowerPoint</Application>
  <PresentationFormat>On-screen Show (4:3)</PresentationFormat>
  <Paragraphs>354</Paragraphs>
  <Slides>34</Slides>
  <Notes>17</Notes>
  <HiddenSlides>9</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corporate-style-guide-qad-presentation-template</vt:lpstr>
      <vt:lpstr>Quality Management in Food &amp; Beverage</vt:lpstr>
      <vt:lpstr>Safe Harbor Statement</vt:lpstr>
      <vt:lpstr>Agenda</vt:lpstr>
      <vt:lpstr>Why Quality Management is Important</vt:lpstr>
      <vt:lpstr>Relevant Regulations for Food &amp; Beverage</vt:lpstr>
      <vt:lpstr>The Food Safety Modernization Act (FSMA)</vt:lpstr>
      <vt:lpstr>The Food Safety Modernization Act (FSMA)</vt:lpstr>
      <vt:lpstr>The Food Safety Modernization Act (FSMA)</vt:lpstr>
      <vt:lpstr>The Safe Quality Food (SQF) Program</vt:lpstr>
      <vt:lpstr>The Safe Quality Food (SQF) Program</vt:lpstr>
      <vt:lpstr>Hazard Analysis Critical Control Point (HACCP)</vt:lpstr>
      <vt:lpstr>Hazard Analysis Critical Control Point (HACCP)</vt:lpstr>
      <vt:lpstr>International Organization for Standardization (ISO)</vt:lpstr>
      <vt:lpstr>ISO 22000</vt:lpstr>
      <vt:lpstr>QAD Quality Management</vt:lpstr>
      <vt:lpstr>QAD Core Quality Management - Features</vt:lpstr>
      <vt:lpstr>QAD Core Quality Management</vt:lpstr>
      <vt:lpstr>Lot Management</vt:lpstr>
      <vt:lpstr>Work in Process Lot Tracking</vt:lpstr>
      <vt:lpstr>QAD Core Quality Management - Value</vt:lpstr>
      <vt:lpstr>CEBOS Quality Management System</vt:lpstr>
      <vt:lpstr>CEBOS Overview</vt:lpstr>
      <vt:lpstr>Slide 23</vt:lpstr>
      <vt:lpstr>Current State</vt:lpstr>
      <vt:lpstr>Requirements</vt:lpstr>
      <vt:lpstr>Functionality – Dashboards &amp; Workflow</vt:lpstr>
      <vt:lpstr>Functionality – HACCP</vt:lpstr>
      <vt:lpstr>Functionality – Document Control</vt:lpstr>
      <vt:lpstr>Functionality – Problem Solving</vt:lpstr>
      <vt:lpstr>Functionality – Training Tracking</vt:lpstr>
      <vt:lpstr>Slide 31</vt:lpstr>
      <vt:lpstr>Summary</vt:lpstr>
      <vt:lpstr>Call To Action </vt:lpstr>
      <vt:lpstr>Questions &amp; Answers</vt:lpstr>
    </vt:vector>
  </TitlesOfParts>
  <Company>QAD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 for High Technology Industries</dc:title>
  <dc:creator>Administrator</dc:creator>
  <cp:lastModifiedBy>SD7</cp:lastModifiedBy>
  <cp:revision>36</cp:revision>
  <dcterms:created xsi:type="dcterms:W3CDTF">2013-07-16T16:28:52Z</dcterms:created>
  <dcterms:modified xsi:type="dcterms:W3CDTF">2013-09-16T00:58:28Z</dcterms:modified>
</cp:coreProperties>
</file>